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354" r:id="rId6"/>
    <p:sldId id="355" r:id="rId7"/>
    <p:sldId id="260" r:id="rId8"/>
    <p:sldId id="261" r:id="rId9"/>
    <p:sldId id="262" r:id="rId10"/>
    <p:sldId id="356" r:id="rId11"/>
    <p:sldId id="263" r:id="rId12"/>
    <p:sldId id="264" r:id="rId13"/>
    <p:sldId id="265" r:id="rId14"/>
    <p:sldId id="357" r:id="rId15"/>
    <p:sldId id="358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60" r:id="rId42"/>
    <p:sldId id="359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57" d="100"/>
          <a:sy n="57" d="100"/>
        </p:scale>
        <p:origin x="-198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06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2018.11.17 박한별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80fe9da5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80fe9da5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highlight>
                  <a:srgbClr val="FFFFFF"/>
                </a:highlight>
              </a:rPr>
              <a:t>1995년 자바의 아버지라고 불리는 제임스 고슬링과 그의 동료들에 의해서 시작된 프로젝트다. Java는 원래 가전제품을 제어하기 위한 언어로 고안되었지만 웹의 등장으로 엄청난 성공을 거두면서 주류 언어가 되었다.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39248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49b10df3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49b10df3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49b10df3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49b10df3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49b10df3d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49b10df3d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9b10df3d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49b10df3d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49b10df3d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49b10df3d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9b10df3d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49b10df3d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80fe9da5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80fe9da5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80fe9da5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80fe9da5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0fe9da5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0fe9da5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0fe9da5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0fe9da5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8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0fe9da5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0fe9da5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880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0fe9da5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0fe9da5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80fe9da5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80fe9da5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80fe9da5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80fe9da5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87fe27aa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87fe27aa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System.out.println() 은 데이터를 출력한 후 자동으로 다음줄로 넘어갑니다. 즉 "개행문자(줄바꿈 문자)"가 붙습니다. 엔터키(Enter Key)가 자동으로 쳐지는 것입니다.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반면 System.out.print() 는 줄바꿈을 하지 않습니다.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대부분의 경우 println() 을 쓰고, 줄바꿈을 하지 말아야 하는 특수한 경우에만 print() 를 사용합니다.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0fe9da5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0fe9da5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7fe27a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7fe27a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System.out.println() 은 데이터를 출력한 후 자동으로 다음줄로 넘어갑니다. 즉 "개행문자(줄바꿈 문자)"가 붙습니다. 엔터키(Enter Key)가 자동으로 쳐지는 것입니다.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반면 System.out.print() 는 줄바꿈을 하지 않습니다.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대부분의 경우 println() 을 쓰고, 줄바꿈을 하지 말아야 하는 특수한 경우에만 print() 를 사용합니다.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0fe9da5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0fe9da5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80fe9da5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80fe9da5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80fe9da5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80fe9da5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80fe9da5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80fe9da5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9b10df3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9b10df3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9b10df3d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9b10df3d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9b10df3d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9b10df3d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9b10df3d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9b10df3d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b10df3d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9b10df3d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80fe9da5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80fe9da5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9b10df3d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9b10df3d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80fe9da5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80fe9da5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80fe9da5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80fe9da5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80fe9da57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80fe9da57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80fe9da5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80fe9da5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80fe9da5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80fe9da5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80fe9da5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80fe9da5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87fe27a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87fe27a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87fe27aa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87fe27aa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87fe27aa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87fe27aa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80fe9da5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80fe9da5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7fe27a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7fe27a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7fe27a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7fe27a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2132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7fe27a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7fe27a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6266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7fe27aa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7fe27aa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87fe27aa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87fe27aa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87fe27aa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87fe27aa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87fe27aa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87fe27aa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9b10df3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9b10df3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87fe27aa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87fe27aa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87fe27aa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87fe27aa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2018.11.17 박한별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08826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87fe27a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87fe27a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80fe9da5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80fe9da5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80fe9da5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80fe9da5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80fe9da5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80fe9da5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87fe27aa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87fe27aa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80fe9da5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80fe9da5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80fe9da5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80fe9da5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80fe9da5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80fe9da5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80fe9da57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80fe9da57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80fe9da5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80fe9da5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2018.11.17 박한별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4491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80fe9da57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80fe9da57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80fe9da57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80fe9da57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80fe9da57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80fe9da57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80fe9da5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80fe9da5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87fe27aa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87fe27aa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80fe9da5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80fe9da5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87fe27aa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87fe27aa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87fe27aa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87fe27aa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87fe27aa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87fe27aa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80fe9da5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480fe9da5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80fe9da57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80fe9da57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87fe27aa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87fe27aa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87fe27aa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87fe27aa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87fe27aa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87fe27aa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87fe27aa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87fe27aa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87fe27aa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87fe27aa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87fe27aa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87fe27aa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87fe27aa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87fe27aa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87fe27aa3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87fe27aa3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87fe27aa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87fe27aa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487fe27aa3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487fe27aa3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80fe9da5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80fe9da57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87fe27aa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87fe27aa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87fe27aa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487fe27aa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87fe27aa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87fe27aa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87fe27aa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87fe27aa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87fe27aa3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87fe27aa3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487fe27aa3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487fe27aa3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9b10df3d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49b10df3d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9b10df3d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9b10df3d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9b10df3d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9b10df3d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9b10df3d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9b10df3d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80fe9da5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80fe9da5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highlight>
                  <a:srgbClr val="FFFFFF"/>
                </a:highlight>
              </a:rPr>
              <a:t>1995년 자바의 아버지라고 불리는 제임스 고슬링과 그의 동료들에 의해서 시작된 프로젝트다. Java는 원래 가전제품을 제어하기 위한 언어로 고안되었지만 웹의 등장으로 엄청난 성공을 거두면서 주류 언어가 되었다. 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9b10df3d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9b10df3d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9b10df3d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49b10df3d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9b10df3d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49b10df3d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9b10df3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9b10df3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9b10df3d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49b10df3d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9b10df3d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9b10df3d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9b10df3d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9b10df3d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9b10df3d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9b10df3d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87fe27aa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487fe27aa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487fe27aa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487fe27aa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de.goorm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Android Studio with JAVA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개발자가 되어보자!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 dirty="0"/>
              <a:t>제임스 고슬링이 1995년 가전제품을 제어하기 위하여 고안한 </a:t>
            </a:r>
            <a:br>
              <a:rPr lang="ko" dirty="0"/>
            </a:br>
            <a:r>
              <a:rPr lang="ko" b="1" dirty="0">
                <a:solidFill>
                  <a:srgbClr val="FF0000"/>
                </a:solidFill>
              </a:rPr>
              <a:t>프로그래밍 언어</a:t>
            </a:r>
            <a:r>
              <a:rPr lang="ko" dirty="0"/>
              <a:t>이다.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 dirty="0"/>
              <a:t>웹이 등장하고 모바일 플랫폼(안드로이드)의 수요가 폭발적으로 늘면서 JAVA의 수요 또한 증가하였다.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67" y="2186743"/>
            <a:ext cx="6944571" cy="284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로또 화면 만들기(XML)</a:t>
            </a:r>
            <a:endParaRPr/>
          </a:p>
        </p:txBody>
      </p:sp>
      <p:sp>
        <p:nvSpPr>
          <p:cNvPr id="746" name="Google Shape;746;p105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626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레이아웃에는 수평으로 나눌 수 있는 것과,</a:t>
            </a:r>
            <a:br>
              <a:rPr lang="ko"/>
            </a:br>
            <a:r>
              <a:rPr lang="ko"/>
              <a:t>수직으로 나눌 수 있는 것 두가지가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ImageView로는 자신이 원하는 사진을 넣을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 아래 버튼도 잊지 마세요!!</a:t>
            </a:r>
            <a:endParaRPr/>
          </a:p>
        </p:txBody>
      </p:sp>
      <p:pic>
        <p:nvPicPr>
          <p:cNvPr id="747" name="Google Shape;74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525" y="2645300"/>
            <a:ext cx="3092137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221" y="318021"/>
            <a:ext cx="1496775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625" y="3325298"/>
            <a:ext cx="3034325" cy="16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로또 화면 만들기(XML)</a:t>
            </a:r>
            <a:endParaRPr/>
          </a:p>
        </p:txBody>
      </p:sp>
      <p:sp>
        <p:nvSpPr>
          <p:cNvPr id="755" name="Google Shape;755;p106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626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레이아웃에는 수평으로 나눌 수 있는 것과,</a:t>
            </a:r>
            <a:br>
              <a:rPr lang="ko"/>
            </a:br>
            <a:r>
              <a:rPr lang="ko"/>
              <a:t>수직으로 나눌 수 있는 것 두가지가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ImageView로는 자신이 원하는 사진을 넣을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 아래 버튼도 잊지 마세요!!</a:t>
            </a:r>
            <a:endParaRPr/>
          </a:p>
        </p:txBody>
      </p:sp>
      <p:pic>
        <p:nvPicPr>
          <p:cNvPr id="756" name="Google Shape;75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525" y="2645300"/>
            <a:ext cx="3092137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221" y="318021"/>
            <a:ext cx="1496775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625" y="3325298"/>
            <a:ext cx="3034325" cy="16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자동으로 숫자가 바뀌는 함수 짜기</a:t>
            </a:r>
            <a:endParaRPr/>
          </a:p>
        </p:txBody>
      </p:sp>
      <p:sp>
        <p:nvSpPr>
          <p:cNvPr id="764" name="Google Shape;764;p107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앞에 각자 예제에서 만들었던 랜덤으로 정수를 출력해주는 함수를 이용하여, </a:t>
            </a:r>
            <a:br>
              <a:rPr lang="ko"/>
            </a:br>
            <a:r>
              <a:rPr lang="ko"/>
              <a:t>자동으로 숫자를 화면에 출력해주도록 하는 함수를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이번에는, print함수 대신 setText라는 함수를 사용합니다.</a:t>
            </a:r>
            <a:endParaRPr/>
          </a:p>
        </p:txBody>
      </p:sp>
      <p:pic>
        <p:nvPicPr>
          <p:cNvPr id="765" name="Google Shape;76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07"/>
          <p:cNvSpPr/>
          <p:nvPr/>
        </p:nvSpPr>
        <p:spPr>
          <a:xfrm>
            <a:off x="3955375" y="4134125"/>
            <a:ext cx="2107500" cy="200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67" name="Google Shape;767;p107"/>
          <p:cNvSpPr/>
          <p:nvPr/>
        </p:nvSpPr>
        <p:spPr>
          <a:xfrm>
            <a:off x="3865492" y="1334250"/>
            <a:ext cx="1997100" cy="15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버튼이 눌리면, 함수가 실행되도록 하기</a:t>
            </a:r>
            <a:endParaRPr/>
          </a:p>
        </p:txBody>
      </p:sp>
      <p:sp>
        <p:nvSpPr>
          <p:cNvPr id="773" name="Google Shape;773;p108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버튼에는 Listener라는 함수가 내장되어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이는 버튼이 눌리면 내부에 있는 함수가 자동으로 실행되도록 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랜덤하게 숫자를 만들어 텍스트를 바꾸어주는 함수를 클릭이 될때 실행되도록 합니다.</a:t>
            </a:r>
            <a:endParaRPr/>
          </a:p>
        </p:txBody>
      </p:sp>
      <p:pic>
        <p:nvPicPr>
          <p:cNvPr id="774" name="Google Shape;77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08"/>
          <p:cNvSpPr/>
          <p:nvPr/>
        </p:nvSpPr>
        <p:spPr>
          <a:xfrm>
            <a:off x="3989950" y="2965775"/>
            <a:ext cx="3753000" cy="72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가상머신에서 돌려보기</a:t>
            </a:r>
            <a:endParaRPr/>
          </a:p>
        </p:txBody>
      </p:sp>
      <p:sp>
        <p:nvSpPr>
          <p:cNvPr id="781" name="Google Shape;781;p109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예시 코드는 1부터 35까지의 숫자 중에서 랜덤하게 숫자를 반환합니다. </a:t>
            </a:r>
            <a:endParaRPr/>
          </a:p>
        </p:txBody>
      </p:sp>
      <p:pic>
        <p:nvPicPr>
          <p:cNvPr id="782" name="Google Shape;78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09"/>
          <p:cNvSpPr/>
          <p:nvPr/>
        </p:nvSpPr>
        <p:spPr>
          <a:xfrm>
            <a:off x="3872425" y="1596925"/>
            <a:ext cx="4395900" cy="656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가상머신에서 돌려보기</a:t>
            </a:r>
            <a:endParaRPr/>
          </a:p>
        </p:txBody>
      </p:sp>
      <p:sp>
        <p:nvSpPr>
          <p:cNvPr id="789" name="Google Shape;789;p110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예시 코드는 1부터 35까지의 숫자 중에서 랜덤하게 숫자를 반환합니다.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실행된 모습은 다음과 같습니다.</a:t>
            </a:r>
            <a:endParaRPr/>
          </a:p>
        </p:txBody>
      </p:sp>
      <p:pic>
        <p:nvPicPr>
          <p:cNvPr id="790" name="Google Shape;79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0"/>
          <p:cNvSpPr/>
          <p:nvPr/>
        </p:nvSpPr>
        <p:spPr>
          <a:xfrm>
            <a:off x="3872425" y="1596925"/>
            <a:ext cx="4395900" cy="656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792" name="Google Shape;792;p110"/>
          <p:cNvPicPr preferRelativeResize="0"/>
          <p:nvPr/>
        </p:nvPicPr>
        <p:blipFill rotWithShape="1">
          <a:blip r:embed="rId4">
            <a:alphaModFix/>
          </a:blip>
          <a:srcRect t="1545"/>
          <a:stretch/>
        </p:blipFill>
        <p:spPr>
          <a:xfrm>
            <a:off x="1041148" y="928375"/>
            <a:ext cx="2063402" cy="39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6888" y="942455"/>
            <a:ext cx="2090225" cy="393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8047" y="942438"/>
            <a:ext cx="2122076" cy="398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데이타 타입 Data Type - 숫자형</a:t>
            </a:r>
            <a:r>
              <a:rPr lang="ko">
                <a:solidFill>
                  <a:srgbClr val="666666"/>
                </a:solidFill>
              </a:rPr>
              <a:t>과 문자형, 불린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따옴표가 없는 숫자는 숫자로 인식한다.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+. -. *, / 등을 통해 연산한다.</a:t>
            </a:r>
            <a:br>
              <a:rPr lang="ko"/>
            </a:br>
            <a:r>
              <a:rPr lang="ko"/>
              <a:t>1.2 + 1.3 = 2.5</a:t>
            </a:r>
            <a:br>
              <a:rPr lang="ko"/>
            </a:br>
            <a:r>
              <a:rPr lang="ko"/>
              <a:t>6 / 2 = 3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정수는 int, 실수는 double, 소수는 float로 표기하고 상수 뒤에 F를 붙여준다.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int a = 2; double b = 2.2; float c = 2.2F;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데이타 타입 Data Type - </a:t>
            </a:r>
            <a:r>
              <a:rPr lang="ko">
                <a:solidFill>
                  <a:srgbClr val="666666"/>
                </a:solidFill>
              </a:rPr>
              <a:t>숫자형과</a:t>
            </a:r>
            <a:r>
              <a:rPr lang="ko"/>
              <a:t> 문자형</a:t>
            </a:r>
            <a:r>
              <a:rPr lang="ko">
                <a:solidFill>
                  <a:srgbClr val="434343"/>
                </a:solidFill>
              </a:rPr>
              <a:t>, 불린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문자형에는 문자(Character)와 문자열(String)이 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문자는 한 글자를 의미하고, 문자열은 하나 이상의 문자가 결합한 것을 의미한다. 자바는 문자와 문자열을 구분한다.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문자는 작은 따옴표 ‘ 로 감싼다. 문자열은 큰따옴표 “로 감싼다.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문자열을 작은 따옴표로 감싸면 에러가 발생한다.</a:t>
            </a:r>
            <a:br>
              <a:rPr lang="ko"/>
            </a:br>
            <a:r>
              <a:rPr lang="ko"/>
              <a:t>그러나, 하나의 문자를 큰 따옴표로 감싸는 것은 에러가 발생하지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‘a’, “String”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데이타 타입 Data Type - </a:t>
            </a:r>
            <a:r>
              <a:rPr lang="ko">
                <a:solidFill>
                  <a:srgbClr val="666666"/>
                </a:solidFill>
              </a:rPr>
              <a:t>숫자</a:t>
            </a:r>
            <a:r>
              <a:rPr lang="ko">
                <a:solidFill>
                  <a:srgbClr val="434343"/>
                </a:solidFill>
              </a:rPr>
              <a:t>형과 문자형, </a:t>
            </a:r>
            <a:r>
              <a:rPr lang="ko">
                <a:solidFill>
                  <a:srgbClr val="FFFFFF"/>
                </a:solidFill>
              </a:rPr>
              <a:t>불린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Boolean은 참과 거짓을 의미하는 데이터 타입이다.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true, false 두가지의 값을 가지고 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비교 연산의 결과 또는 그 자체로 값을 가지며,</a:t>
            </a:r>
            <a:br>
              <a:rPr lang="ko"/>
            </a:br>
            <a:r>
              <a:rPr lang="ko"/>
              <a:t>조건문을 진행할지 등을 결정한다.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 외의 </a:t>
            </a:r>
            <a:r>
              <a:rPr lang="ko-KR" altLang="en-US" dirty="0" err="1" smtClean="0"/>
              <a:t>데이타</a:t>
            </a:r>
            <a:r>
              <a:rPr lang="ko-KR" altLang="en-US" dirty="0" smtClean="0"/>
              <a:t> 타입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55" y="1017725"/>
            <a:ext cx="6474690" cy="39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 외의 </a:t>
            </a:r>
            <a:r>
              <a:rPr lang="ko-KR" altLang="en-US" dirty="0" err="1" smtClean="0"/>
              <a:t>데이타</a:t>
            </a:r>
            <a:r>
              <a:rPr lang="ko-KR" altLang="en-US" dirty="0" smtClean="0"/>
              <a:t> 타입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55" y="1017725"/>
            <a:ext cx="6474690" cy="399021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3822853" y="1458223"/>
            <a:ext cx="1046602" cy="71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822853" y="2656783"/>
            <a:ext cx="1046602" cy="71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42361" y="3593217"/>
            <a:ext cx="1046602" cy="71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0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JAVA의 변수Variable 선언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문자나 숫자와 같은 데이터를 담는 컨테이너이다.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마치 대명사처럼, 어떠한 데이터를 가리키는 역할을 하며, </a:t>
            </a:r>
            <a:br>
              <a:rPr lang="ko"/>
            </a:br>
            <a:r>
              <a:rPr lang="ko"/>
              <a:t>변수가 가리키는 데이터는 바뀔 수 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사용 : 선언 및 할당</a:t>
            </a:r>
            <a:br>
              <a:rPr lang="ko"/>
            </a:br>
            <a:r>
              <a:rPr lang="ko"/>
              <a:t>int a;	(변수 a를 지금부터 사용하겠다고 선언)</a:t>
            </a:r>
            <a:br>
              <a:rPr lang="ko"/>
            </a:br>
            <a:r>
              <a:rPr lang="ko"/>
              <a:t>a = 1;	(변수 a에 정수 1을 할당)</a:t>
            </a:r>
            <a:br>
              <a:rPr lang="ko"/>
            </a:br>
            <a:r>
              <a:rPr lang="ko"/>
              <a:t>a = 2;	(변수 a가 가리키는 값을 2로 바꿈. 재할당)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설명 : 주석 Comment과 세미콜론</a:t>
            </a: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코드에 대한 설명이나 코드를 비활성화 할 때 사용한다.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한줄 주석은 //로 표기한다.</a:t>
            </a:r>
            <a:br>
              <a:rPr lang="ko"/>
            </a:br>
            <a:r>
              <a:rPr lang="ko"/>
              <a:t>예 ) //이 줄은 주석입니다.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여러 줄 주석은 /*와 */ 사이에 넣어 표기한다.</a:t>
            </a:r>
            <a:br>
              <a:rPr lang="ko"/>
            </a:br>
            <a:r>
              <a:rPr lang="ko"/>
              <a:t>예 ) /* 이 줄과</a:t>
            </a:r>
            <a:br>
              <a:rPr lang="ko"/>
            </a:br>
            <a:r>
              <a:rPr lang="ko"/>
              <a:t>	아랫 줄 모두 주석 처리 됩니다. */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세미콜론은 문장의 끝을 의미하며, 문장의 끝에 세미콜론을 사용하지 않으면</a:t>
            </a:r>
            <a:br>
              <a:rPr lang="ko"/>
            </a:br>
            <a:r>
              <a:rPr lang="ko"/>
              <a:t>에러가 발생한다.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설명 : 주석 Comment과 세미콜론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코드에 대한 설명이나 코드를 비활성화 할 때 사용한다.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한줄 주석은 //로 표기한다.</a:t>
            </a:r>
            <a:br>
              <a:rPr lang="ko"/>
            </a:br>
            <a:r>
              <a:rPr lang="ko"/>
              <a:t>예 ) //이 줄은 주석입니다.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여러 줄 주석은 /*와 */ 사이에 넣어 표기한다.</a:t>
            </a:r>
            <a:br>
              <a:rPr lang="ko"/>
            </a:br>
            <a:r>
              <a:rPr lang="ko"/>
              <a:t>예 ) /* 이 줄과</a:t>
            </a:r>
            <a:br>
              <a:rPr lang="ko"/>
            </a:br>
            <a:r>
              <a:rPr lang="ko"/>
              <a:t>	아랫 줄 모두 주석 처리 됩니다. */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>
                <a:solidFill>
                  <a:srgbClr val="FF0000"/>
                </a:solidFill>
              </a:rPr>
              <a:t>세미콜론</a:t>
            </a:r>
            <a:r>
              <a:rPr lang="ko"/>
              <a:t>은 문장의 끝을 의미하며, 문장의 끝에 세미콜론을 사용하지 않으면</a:t>
            </a:r>
            <a:br>
              <a:rPr lang="ko"/>
            </a:br>
            <a:r>
              <a:rPr lang="ko">
                <a:solidFill>
                  <a:srgbClr val="FF0000"/>
                </a:solidFill>
              </a:rPr>
              <a:t>에러</a:t>
            </a:r>
            <a:r>
              <a:rPr lang="ko"/>
              <a:t>가 발생한다.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확인 : print와 println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System.out.println(~~)는 괄호 안의 데이터 ~~를 실행창에 출력해준 뒤 자동으로 다음 줄로 넘어간다. (엔터키가 자동으로 쳐진다)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System.out.print(~~)는 괄호 안의 데이터 ~~를 실행창에 출력한 후 줄바꿈을 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대부분의 경우 println()을 사용하고, 줄바꿈을 하지 말아야 하는 특수한 경우에만 print()를 사용한다.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Android Studio?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432" b="20565"/>
          <a:stretch/>
        </p:blipFill>
        <p:spPr>
          <a:xfrm>
            <a:off x="155850" y="1152473"/>
            <a:ext cx="8832298" cy="372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확인 : print와 println</a:t>
            </a: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System.out.println(~~)는 괄호 안의 데이터 ~~를 실행창에 출력해준 뒤 자동으로 다음 줄로 넘어간다. (엔터키가 자동으로 쳐진다)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System.out.print(~~)는 괄호 안의 데이터 ~~를 실행창에 출력한 후 줄바꿈을 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대부분의 경우 println()을 사용하고, 줄바꿈을 하지 말아야 하는 특수한 경우에만 print()를 사용한다.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l="17364" t="21763" r="52599" b="35301"/>
          <a:stretch/>
        </p:blipFill>
        <p:spPr>
          <a:xfrm>
            <a:off x="251575" y="2274137"/>
            <a:ext cx="3446851" cy="277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17362" t="69801" r="41366" b="13562"/>
          <a:stretch/>
        </p:blipFill>
        <p:spPr>
          <a:xfrm>
            <a:off x="3822175" y="3850625"/>
            <a:ext cx="5130024" cy="11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실행 단추: 앞으로 또는 다음 1">
            <a:hlinkClick r:id="rId4" action="ppaction://hlinksldjump" highlightClick="1"/>
          </p:cNvPr>
          <p:cNvSpPr/>
          <p:nvPr/>
        </p:nvSpPr>
        <p:spPr>
          <a:xfrm>
            <a:off x="7700790" y="3514381"/>
            <a:ext cx="980502" cy="7932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산술 연산자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수학적인 계산에 사용되는 연산자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+ 더하기		- 빼기</a:t>
            </a:r>
            <a:br>
              <a:rPr lang="ko"/>
            </a:br>
            <a:r>
              <a:rPr lang="ko"/>
              <a:t>* 곱하기		/ 나누기</a:t>
            </a:r>
            <a:br>
              <a:rPr lang="ko"/>
            </a:br>
            <a:r>
              <a:rPr lang="ko"/>
              <a:t>% 나머지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단항 연산자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수학적 계산이 하나의 항을 대상으로 이루어지는 경우에 사용되는 연산자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++ 증가 연산자, 항의 값을 1씩 증가</a:t>
            </a:r>
            <a:br>
              <a:rPr lang="ko"/>
            </a:br>
            <a:r>
              <a:rPr lang="ko"/>
              <a:t>-- 감소 연산자, 항의 값을 1씩 감소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++i와 i++는 다르다.</a:t>
            </a:r>
            <a:br>
              <a:rPr lang="ko"/>
            </a:br>
            <a:r>
              <a:rPr lang="ko"/>
              <a:t>++i : i의 값을 증가시킨 이후 그 줄이 실행된다.</a:t>
            </a:r>
            <a:br>
              <a:rPr lang="ko"/>
            </a:br>
            <a:r>
              <a:rPr lang="ko"/>
              <a:t>i++ : 그 줄이 실행된 이후 i의 값이 증가한다.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l="69337" t="18080" r="14021" b="58909"/>
          <a:stretch/>
        </p:blipFill>
        <p:spPr>
          <a:xfrm>
            <a:off x="5762575" y="1986625"/>
            <a:ext cx="3069725" cy="2387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관계 연산자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주어진 값들의 관계가 참인지 거짓인지 판별하는 연산자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== : 좌항과 우항을 비교해서 서로 값이 같다면 true, 다르면 false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!= : ==의 반대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&gt; : 좌항이 우항보다 크면 참, 그렇지 않으면 거짓. &lt; 또한 비슷하다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&gt;= : 좌항이 우항보다 크거나 같으면 참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.equals : 문자열을 비교할 때 사용하는 연산자.</a:t>
            </a:r>
            <a:br>
              <a:rPr lang="ko"/>
            </a:br>
            <a:r>
              <a:rPr lang="ko"/>
              <a:t>예 ) String a = “Hi”; String b = “Hello”; String c = “Hi”</a:t>
            </a:r>
            <a:br>
              <a:rPr lang="ko"/>
            </a:br>
            <a:r>
              <a:rPr lang="ko"/>
              <a:t>	a.equals(b)는 false, a.equals(c)는 true 이다.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논리 연산자</a:t>
            </a:r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&amp;&amp;은 좌항과 우항의 값이 모두 참일때 그 결과로 참을 반환한다.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||는 좌항과 우항의 값 중 하나라도 참이라면 참을 반환한다.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!는 부정의 의미로, not이라고 부른다. </a:t>
            </a:r>
            <a:br>
              <a:rPr lang="ko"/>
            </a:br>
            <a:r>
              <a:rPr lang="ko"/>
              <a:t>Boolean의 값을 역전시킨다.</a:t>
            </a:r>
            <a:endParaRPr/>
          </a:p>
        </p:txBody>
      </p:sp>
      <p:sp>
        <p:nvSpPr>
          <p:cNvPr id="2" name="실행 단추: 앞으로 또는 다음 1">
            <a:hlinkClick r:id="rId3" action="ppaction://hlinksldjump" highlightClick="1"/>
          </p:cNvPr>
          <p:cNvSpPr/>
          <p:nvPr/>
        </p:nvSpPr>
        <p:spPr>
          <a:xfrm>
            <a:off x="7667740" y="4120308"/>
            <a:ext cx="1388125" cy="892367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조건문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어떤 </a:t>
            </a:r>
            <a:r>
              <a:rPr lang="ko" b="1">
                <a:solidFill>
                  <a:srgbClr val="F6B26B"/>
                </a:solidFill>
              </a:rPr>
              <a:t>조건</a:t>
            </a:r>
            <a:r>
              <a:rPr lang="ko"/>
              <a:t>에 따라 행동을 지시하는 것.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조건이 </a:t>
            </a:r>
            <a:r>
              <a:rPr lang="ko" b="1"/>
              <a:t>참</a:t>
            </a:r>
            <a:r>
              <a:rPr lang="ko"/>
              <a:t>인 경우와 </a:t>
            </a:r>
            <a:r>
              <a:rPr lang="ko" b="1"/>
              <a:t>거짓</a:t>
            </a:r>
            <a:r>
              <a:rPr lang="ko"/>
              <a:t>인 경우를 나누어 지시할 수 있다!</a:t>
            </a:r>
            <a:endParaRPr/>
          </a:p>
        </p:txBody>
      </p:sp>
      <p:sp>
        <p:nvSpPr>
          <p:cNvPr id="177" name="Google Shape;177;p32"/>
          <p:cNvSpPr/>
          <p:nvPr/>
        </p:nvSpPr>
        <p:spPr>
          <a:xfrm>
            <a:off x="650575" y="2571750"/>
            <a:ext cx="2583300" cy="13566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어떤 조건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5151950" y="25717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참인 경우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" name="Google Shape;179;p32"/>
          <p:cNvSpPr/>
          <p:nvPr/>
        </p:nvSpPr>
        <p:spPr>
          <a:xfrm>
            <a:off x="5151950" y="33556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거짓인 경우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80" name="Google Shape;180;p32"/>
          <p:cNvCxnSpPr>
            <a:endCxn id="178" idx="1"/>
          </p:cNvCxnSpPr>
          <p:nvPr/>
        </p:nvCxnSpPr>
        <p:spPr>
          <a:xfrm rot="10800000" flipH="1">
            <a:off x="3234050" y="2858100"/>
            <a:ext cx="1917900" cy="37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2"/>
          <p:cNvCxnSpPr>
            <a:stCxn id="177" idx="3"/>
            <a:endCxn id="179" idx="1"/>
          </p:cNvCxnSpPr>
          <p:nvPr/>
        </p:nvCxnSpPr>
        <p:spPr>
          <a:xfrm>
            <a:off x="3233875" y="3250050"/>
            <a:ext cx="1918200" cy="392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조건문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예시)</a:t>
            </a:r>
            <a:endParaRPr/>
          </a:p>
        </p:txBody>
      </p:sp>
      <p:sp>
        <p:nvSpPr>
          <p:cNvPr id="188" name="Google Shape;188;p33"/>
          <p:cNvSpPr/>
          <p:nvPr/>
        </p:nvSpPr>
        <p:spPr>
          <a:xfrm>
            <a:off x="650575" y="2571750"/>
            <a:ext cx="2583300" cy="13566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5151950" y="25717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늦잠을 잔다.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5151950" y="33556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빨리 씻고 등교 준비를 한다 ㅠㅠ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91" name="Google Shape;191;p33"/>
          <p:cNvCxnSpPr>
            <a:endCxn id="189" idx="1"/>
          </p:cNvCxnSpPr>
          <p:nvPr/>
        </p:nvCxnSpPr>
        <p:spPr>
          <a:xfrm rot="10800000" flipH="1">
            <a:off x="3234050" y="2858100"/>
            <a:ext cx="1917900" cy="37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33"/>
          <p:cNvCxnSpPr>
            <a:stCxn id="188" idx="3"/>
            <a:endCxn id="190" idx="1"/>
          </p:cNvCxnSpPr>
          <p:nvPr/>
        </p:nvCxnSpPr>
        <p:spPr>
          <a:xfrm>
            <a:off x="3233875" y="3250050"/>
            <a:ext cx="1918200" cy="392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/>
          <p:nvPr/>
        </p:nvSpPr>
        <p:spPr>
          <a:xfrm>
            <a:off x="3698575" y="3450150"/>
            <a:ext cx="724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FFFFFF"/>
                </a:solidFill>
              </a:rPr>
              <a:t>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3830513" y="2621575"/>
            <a:ext cx="724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ko" b="1">
                <a:solidFill>
                  <a:srgbClr val="F3F3F3"/>
                </a:solidFill>
              </a:rPr>
              <a:t>조건문 계산</a:t>
            </a:r>
            <a:endParaRPr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 / 거짓 판별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참인 경우 “참" 실행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거짓인 경우 “거짓" 실행</a:t>
            </a:r>
            <a:endParaRPr/>
          </a:p>
        </p:txBody>
      </p:sp>
      <p:sp>
        <p:nvSpPr>
          <p:cNvPr id="201" name="Google Shape;201;p34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4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4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조건문 계산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ko" b="1">
                <a:solidFill>
                  <a:srgbClr val="FFFFFF"/>
                </a:solidFill>
              </a:rPr>
              <a:t>참 / 거짓 판별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참인 경우 “참" 실행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거짓인 경우 “거짓" 실행</a:t>
            </a:r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5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5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조건문 계산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 / 거짓 판별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ko" b="1">
                <a:solidFill>
                  <a:srgbClr val="FFFFFF"/>
                </a:solidFill>
              </a:rPr>
              <a:t>참인 경우 “참" 실행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거짓인 경우 “거짓" 실행</a:t>
            </a:r>
            <a:endParaRPr/>
          </a:p>
        </p:txBody>
      </p:sp>
      <p:sp>
        <p:nvSpPr>
          <p:cNvPr id="227" name="Google Shape;227;p36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Android Studio?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4432" b="20565"/>
          <a:stretch/>
        </p:blipFill>
        <p:spPr>
          <a:xfrm>
            <a:off x="155850" y="1152473"/>
            <a:ext cx="8832298" cy="372612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669850" y="2571750"/>
            <a:ext cx="38043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Android focused IDE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with JAVA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조건문 계산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 / 거짓 판별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참인 경우 “참" 실행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ko" b="1">
                <a:solidFill>
                  <a:srgbClr val="FFFFFF"/>
                </a:solidFill>
              </a:rPr>
              <a:t>거짓인 경우 “거짓" 실행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7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조건문 if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if 뒤의 괄호가 가지는 boolean(참 거짓) 값에 따라 뒤의 중괄호 내부의 문장들이 실행되거나 실행되지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else if의 경우에는 위의 조건문이 </a:t>
            </a:r>
            <a:br>
              <a:rPr lang="ko"/>
            </a:br>
            <a:r>
              <a:rPr lang="ko"/>
              <a:t>그렇지 않은 경우들 중에서 </a:t>
            </a:r>
            <a:br>
              <a:rPr lang="ko"/>
            </a:br>
            <a:r>
              <a:rPr lang="ko"/>
              <a:t>뒤의 괄호를 만족하는 경우에만 실행된다.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l="74422" t="47115" r="9090" b="26313"/>
          <a:stretch/>
        </p:blipFill>
        <p:spPr>
          <a:xfrm>
            <a:off x="5227150" y="1549825"/>
            <a:ext cx="3465974" cy="314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반복 - While</a:t>
            </a:r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while (조건) {코드}의 형식으로, </a:t>
            </a:r>
            <a:br>
              <a:rPr lang="ko"/>
            </a:br>
            <a:r>
              <a:rPr lang="ko"/>
              <a:t>조건이 참일 경우 중괄호 내의 코드가 계속해서 돌아간다.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int i = 0;</a:t>
            </a:r>
            <a:br>
              <a:rPr lang="ko"/>
            </a:br>
            <a:r>
              <a:rPr lang="ko"/>
              <a:t> 	while (i&lt;3){</a:t>
            </a:r>
            <a:br>
              <a:rPr lang="ko"/>
            </a:br>
            <a:r>
              <a:rPr lang="ko"/>
              <a:t>		println(i);</a:t>
            </a:r>
            <a:br>
              <a:rPr lang="ko"/>
            </a:br>
            <a:r>
              <a:rPr lang="ko"/>
              <a:t>		i++;</a:t>
            </a:r>
            <a:br>
              <a:rPr lang="ko"/>
            </a:br>
            <a:r>
              <a:rPr lang="ko"/>
              <a:t>	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반복 - For</a:t>
            </a:r>
            <a:endParaRPr/>
          </a:p>
        </p:txBody>
      </p:sp>
      <p:sp>
        <p:nvSpPr>
          <p:cNvPr id="265" name="Google Shape;265;p40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for(초기화; 종료조건; 반복실행) { 반복적으로 실행될 구문}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for (int i = 0; i &lt; 3; i++){</a:t>
            </a:r>
            <a:br>
              <a:rPr lang="ko"/>
            </a:br>
            <a:r>
              <a:rPr lang="ko"/>
              <a:t>		println(i);</a:t>
            </a:r>
            <a:br>
              <a:rPr lang="ko"/>
            </a:br>
            <a:r>
              <a:rPr lang="ko"/>
              <a:t>	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반복문의 제어 - break와 continue</a:t>
            </a:r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break : 반복 작업을 중간에 중단한다.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continue : 실행은 즉시 중단하면서 반복은 지속한다.</a:t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l="60686" t="65467" r="28065" b="19465"/>
          <a:stretch/>
        </p:blipFill>
        <p:spPr>
          <a:xfrm>
            <a:off x="2602610" y="3393647"/>
            <a:ext cx="1969392" cy="120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 l="64097" t="28759" r="12173" b="56174"/>
          <a:stretch/>
        </p:blipFill>
        <p:spPr>
          <a:xfrm>
            <a:off x="417375" y="2045124"/>
            <a:ext cx="4154626" cy="120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 rotWithShape="1">
          <a:blip r:embed="rId4">
            <a:alphaModFix/>
          </a:blip>
          <a:srcRect l="64590" t="23557" r="11989" b="61102"/>
          <a:stretch/>
        </p:blipFill>
        <p:spPr>
          <a:xfrm>
            <a:off x="4678025" y="2045125"/>
            <a:ext cx="4339152" cy="119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 rotWithShape="1">
          <a:blip r:embed="rId4">
            <a:alphaModFix/>
          </a:blip>
          <a:srcRect l="60844" t="57847" r="29602" b="16678"/>
          <a:stretch/>
        </p:blipFill>
        <p:spPr>
          <a:xfrm>
            <a:off x="7247296" y="3004537"/>
            <a:ext cx="1769890" cy="198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681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IDE에서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직접 코딩하기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IDE?</a:t>
            </a:r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Integrated Development Environment 통합 개발 환경의 줄임말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코딩, 디버그, 컴파일, 배포 등 프로그램 개발에 관련된 모든 작업을 하나의 프로그램 안에서 처리하는 환경을 제공하는 소프트웨어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비주얼 스튜디오, 이클립스는 JAVA, C등의 언어로 코딩을 하고, 컴파일하여 실행할 수 있는 환경을 제공한다.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 GoormIde 아이디 만들기</a:t>
            </a:r>
            <a:endParaRPr/>
          </a:p>
        </p:txBody>
      </p:sp>
      <p:sp>
        <p:nvSpPr>
          <p:cNvPr id="292" name="Google Shape;292;p44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https://ide.goorm.io/</a:t>
            </a:r>
            <a:r>
              <a:rPr lang="ko">
                <a:solidFill>
                  <a:srgbClr val="FFFFFF"/>
                </a:solidFill>
              </a:rPr>
              <a:t> </a:t>
            </a:r>
            <a:r>
              <a:rPr lang="ko">
                <a:solidFill>
                  <a:srgbClr val="999999"/>
                </a:solidFill>
              </a:rPr>
              <a:t>접속</a:t>
            </a:r>
            <a:endParaRPr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회원가입하고, 대시보드로 들어가서, 새로운 컨테이너 생성</a:t>
            </a:r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 rotWithShape="1">
          <a:blip r:embed="rId4">
            <a:alphaModFix/>
          </a:blip>
          <a:srcRect l="28732" t="18410" r="30063" b="56587"/>
          <a:stretch/>
        </p:blipFill>
        <p:spPr>
          <a:xfrm>
            <a:off x="3546499" y="1424150"/>
            <a:ext cx="37677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 rotWithShape="1">
          <a:blip r:embed="rId5">
            <a:alphaModFix/>
          </a:blip>
          <a:srcRect l="19125" t="46373" r="60914" b="16261"/>
          <a:stretch/>
        </p:blipFill>
        <p:spPr>
          <a:xfrm>
            <a:off x="6871825" y="2875950"/>
            <a:ext cx="1825099" cy="19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 GoormIde 아이디 만들기</a:t>
            </a:r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body" idx="1"/>
          </p:nvPr>
        </p:nvSpPr>
        <p:spPr>
          <a:xfrm>
            <a:off x="311700" y="96095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C.  컨테이너 이름과 설명을 자유롭게 입력하고,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       소프트웨어 스택에서 JAVA 선택 후, 컨테이너 생성하기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3">
            <a:alphaModFix/>
          </a:blip>
          <a:srcRect l="18754" t="33464" r="19853" b="8738"/>
          <a:stretch/>
        </p:blipFill>
        <p:spPr>
          <a:xfrm>
            <a:off x="3336225" y="2101650"/>
            <a:ext cx="5613600" cy="29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 GoormIde 아이디 만들기</a:t>
            </a:r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D.  실행을 눌러 “Hello goorm!”이 아래 화면에 표시되는지 확인하기</a:t>
            </a:r>
            <a:endParaRPr/>
          </a:p>
        </p:txBody>
      </p:sp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l="453" t="3090" r="64919" b="63576"/>
          <a:stretch/>
        </p:blipFill>
        <p:spPr>
          <a:xfrm>
            <a:off x="615900" y="2226100"/>
            <a:ext cx="4392000" cy="23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6"/>
          <p:cNvPicPr preferRelativeResize="0"/>
          <p:nvPr/>
        </p:nvPicPr>
        <p:blipFill rotWithShape="1">
          <a:blip r:embed="rId4">
            <a:alphaModFix/>
          </a:blip>
          <a:srcRect l="13232" t="85881" r="67873" b="6323"/>
          <a:stretch/>
        </p:blipFill>
        <p:spPr>
          <a:xfrm>
            <a:off x="5378550" y="3705575"/>
            <a:ext cx="2799902" cy="6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/>
          <p:nvPr/>
        </p:nvSpPr>
        <p:spPr>
          <a:xfrm>
            <a:off x="5303425" y="3968275"/>
            <a:ext cx="843300" cy="21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Android Studio?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t="4432" b="20565"/>
          <a:stretch/>
        </p:blipFill>
        <p:spPr>
          <a:xfrm>
            <a:off x="155850" y="1152473"/>
            <a:ext cx="8832298" cy="372612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669850" y="2571750"/>
            <a:ext cx="38043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Android focused </a:t>
            </a:r>
            <a:r>
              <a:rPr lang="ko" sz="3000">
                <a:solidFill>
                  <a:srgbClr val="FF0000"/>
                </a:solidFill>
              </a:rPr>
              <a:t>IDE</a:t>
            </a:r>
            <a:endParaRPr sz="3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with </a:t>
            </a:r>
            <a:r>
              <a:rPr lang="ko" sz="3000">
                <a:solidFill>
                  <a:srgbClr val="FF0000"/>
                </a:solidFill>
              </a:rPr>
              <a:t>JAVA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5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예제) </a:t>
            </a:r>
            <a:r>
              <a:rPr lang="ko-KR" altLang="en-US" dirty="0" smtClean="0"/>
              <a:t>숫자 </a:t>
            </a:r>
            <a:r>
              <a:rPr lang="ko" sz="2400" dirty="0" smtClean="0"/>
              <a:t>1</a:t>
            </a:r>
            <a:r>
              <a:rPr lang="en-US" altLang="ko" sz="2400" dirty="0" smtClean="0"/>
              <a:t>, </a:t>
            </a:r>
            <a:r>
              <a:rPr lang="ko-KR" altLang="en-US" sz="2400" dirty="0" smtClean="0"/>
              <a:t>문자열 </a:t>
            </a:r>
            <a:r>
              <a:rPr lang="en-US" altLang="ko-KR" sz="2400" dirty="0" smtClean="0"/>
              <a:t>“1” ,</a:t>
            </a:r>
            <a:r>
              <a:rPr lang="ko-KR" altLang="en-US" sz="2400" dirty="0" smtClean="0"/>
              <a:t>문자열 </a:t>
            </a:r>
            <a:r>
              <a:rPr lang="en-US" altLang="ko-KR" sz="2400" dirty="0" smtClean="0"/>
              <a:t>”</a:t>
            </a:r>
            <a:r>
              <a:rPr lang="ko-KR" altLang="en-US" sz="2400" dirty="0" smtClean="0"/>
              <a:t>안녕</a:t>
            </a:r>
            <a:r>
              <a:rPr lang="en-US" altLang="ko-KR" sz="2400" dirty="0" smtClean="0"/>
              <a:t>” </a:t>
            </a:r>
            <a:r>
              <a:rPr lang="ko-KR" altLang="en-US" sz="2400" dirty="0" smtClean="0"/>
              <a:t>출력하기</a:t>
            </a:r>
            <a:endParaRPr sz="2400" dirty="0"/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Print</a:t>
            </a:r>
            <a:r>
              <a:rPr lang="ko-KR" altLang="en-US" dirty="0" smtClean="0"/>
              <a:t>와</a:t>
            </a:r>
            <a:r>
              <a:rPr lang="en-US" dirty="0" smtClean="0"/>
              <a:t> </a:t>
            </a:r>
            <a:r>
              <a:rPr lang="ko-KR" altLang="en-US" dirty="0" smtClean="0"/>
              <a:t>각 데이터 형을 참고하여 숫자 </a:t>
            </a:r>
            <a:r>
              <a:rPr lang="en-US" altLang="ko-KR" dirty="0" smtClean="0"/>
              <a:t>1, </a:t>
            </a:r>
            <a:endParaRPr lang="en-US" altLang="ko-KR" dirty="0" smtClean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dirty="0" smtClean="0"/>
              <a:t>문자열 </a:t>
            </a:r>
            <a:r>
              <a:rPr lang="en-US" altLang="ko-KR" dirty="0" smtClean="0"/>
              <a:t>“1”, </a:t>
            </a:r>
            <a:r>
              <a:rPr lang="ko-KR" altLang="en-US" dirty="0" smtClean="0"/>
              <a:t>문자열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</a:t>
            </a:r>
            <a:endParaRPr lang="en-US" altLang="ko-KR" dirty="0" smtClean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dirty="0" smtClean="0"/>
              <a:t>각자 </a:t>
            </a:r>
            <a:r>
              <a:rPr lang="ko-KR" altLang="en-US" dirty="0" smtClean="0"/>
              <a:t>다른 줄에 프린트해보세요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문자열에서 아래의 기호들이 무슨 의미를 가지는지 확인해보세요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en-US" altLang="ko-KR" dirty="0"/>
              <a:t>\n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\</a:t>
            </a:r>
            <a:r>
              <a:rPr lang="en-US" altLang="ko-KR" dirty="0"/>
              <a:t>t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\”</a:t>
            </a:r>
            <a:endParaRPr lang="ko-KR" altLang="en-US" dirty="0"/>
          </a:p>
          <a:p>
            <a:pPr fontAlgn="base"/>
            <a:r>
              <a:rPr lang="en-US" altLang="ko-KR" dirty="0" smtClean="0"/>
              <a:t>\\</a:t>
            </a:r>
            <a:endParaRPr lang="ko-KR" altLang="en-US" dirty="0"/>
          </a:p>
        </p:txBody>
      </p:sp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7513504" y="4021157"/>
            <a:ext cx="1443209" cy="946073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5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예제) </a:t>
            </a:r>
            <a:r>
              <a:rPr lang="ko-KR" altLang="en-US" dirty="0" smtClean="0"/>
              <a:t>문제를 풀어봅시다</a:t>
            </a:r>
            <a:r>
              <a:rPr lang="en-US" altLang="ko-KR" dirty="0" smtClean="0"/>
              <a:t>. </a:t>
            </a:r>
            <a:endParaRPr sz="2400" dirty="0"/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altLang="ko-KR" dirty="0"/>
              <a:t>a = 1;</a:t>
            </a:r>
          </a:p>
          <a:p>
            <a:r>
              <a:rPr lang="pt-BR" altLang="ko-KR" dirty="0"/>
              <a:t>b = 2;</a:t>
            </a:r>
          </a:p>
          <a:p>
            <a:pPr fontAlgn="base"/>
            <a:r>
              <a:rPr lang="pt-BR" altLang="ko-KR" dirty="0"/>
              <a:t>a + b * 3;</a:t>
            </a:r>
          </a:p>
          <a:p>
            <a:pPr fontAlgn="base"/>
            <a:r>
              <a:rPr lang="pt-BR" altLang="ko-KR" dirty="0"/>
              <a:t>a * b / 2;</a:t>
            </a:r>
          </a:p>
          <a:p>
            <a:pPr fontAlgn="base"/>
            <a:r>
              <a:rPr lang="pt-BR" altLang="ko-KR" dirty="0"/>
              <a:t>a++ * b;</a:t>
            </a:r>
          </a:p>
          <a:p>
            <a:pPr fontAlgn="base"/>
            <a:r>
              <a:rPr lang="pt-BR" altLang="ko-KR" dirty="0"/>
              <a:t>a += b++;</a:t>
            </a:r>
          </a:p>
        </p:txBody>
      </p:sp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7513504" y="4021157"/>
            <a:ext cx="1443209" cy="946073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예제1) </a:t>
            </a:r>
            <a:r>
              <a:rPr lang="ko" sz="2400"/>
              <a:t>1부터 10까지 3의 배수를 제외한 정수 출력하기</a:t>
            </a:r>
            <a:endParaRPr sz="2400"/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아까 배웠던 반복문과 조건문, 제어문을 이용하여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실행하였을 때 다음과 같은 결과를 출력하세요.</a:t>
            </a:r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l="13148" t="76495" r="74852" b="9102"/>
          <a:stretch/>
        </p:blipFill>
        <p:spPr>
          <a:xfrm>
            <a:off x="5716525" y="1397675"/>
            <a:ext cx="2411750" cy="162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80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예제1) </a:t>
            </a:r>
            <a:r>
              <a:rPr lang="ko" sz="2400"/>
              <a:t>1부터 10까지 3의 배수를 제외한 정수 출력하기</a:t>
            </a:r>
            <a:endParaRPr sz="2400"/>
          </a:p>
        </p:txBody>
      </p:sp>
      <p:sp>
        <p:nvSpPr>
          <p:cNvPr id="323" name="Google Shape;323;p48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아까 배웠던 반복문과 조건문, 제어문을 이용하여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실행하였을 때 다음과 같은 결과를 출력하세요.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예시는 다음과 같습니다.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다양한 방법으로 같은 결과를 만들 수 있습니다.</a:t>
            </a:r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 rotWithShape="1">
          <a:blip r:embed="rId3">
            <a:alphaModFix/>
          </a:blip>
          <a:srcRect l="13148" t="76495" r="74852" b="9102"/>
          <a:stretch/>
        </p:blipFill>
        <p:spPr>
          <a:xfrm>
            <a:off x="5716525" y="1397675"/>
            <a:ext cx="2411750" cy="162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8"/>
          <p:cNvPicPr preferRelativeResize="0"/>
          <p:nvPr/>
        </p:nvPicPr>
        <p:blipFill rotWithShape="1">
          <a:blip r:embed="rId4">
            <a:alphaModFix/>
          </a:blip>
          <a:srcRect l="14441" t="14266" r="65151" b="63857"/>
          <a:stretch/>
        </p:blipFill>
        <p:spPr>
          <a:xfrm>
            <a:off x="5339900" y="3137200"/>
            <a:ext cx="2991048" cy="180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 l="13251" t="81836" r="60592" b="10166"/>
          <a:stretch/>
        </p:blipFill>
        <p:spPr>
          <a:xfrm>
            <a:off x="447250" y="4077200"/>
            <a:ext cx="5388101" cy="9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예제2) </a:t>
            </a:r>
            <a:r>
              <a:rPr lang="ko" sz="2400"/>
              <a:t>사용자로부터 정보들을 입력받아 출력하세요</a:t>
            </a:r>
            <a:endParaRPr sz="2400"/>
          </a:p>
        </p:txBody>
      </p:sp>
      <p:sp>
        <p:nvSpPr>
          <p:cNvPr id="331" name="Google Shape;331;p49"/>
          <p:cNvSpPr txBox="1">
            <a:spLocks noGrp="1"/>
          </p:cNvSpPr>
          <p:nvPr>
            <p:ph type="body" idx="1"/>
          </p:nvPr>
        </p:nvSpPr>
        <p:spPr>
          <a:xfrm>
            <a:off x="136975" y="93385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사용자로부터 입력을 받는 방법 중 하나로, Scanner라는 것이 존재합니다.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Scanner은 띄어쓰기나 엔터가 있기 전의 데이터를 입력받습니다.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이름 하나만을 입력받는 형식은 다음과 같습니다.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(옆의 코드를 따라서 써보고, 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아래의 결과와 비교하세요)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332" name="Google Shape;332;p49"/>
          <p:cNvPicPr preferRelativeResize="0"/>
          <p:nvPr/>
        </p:nvPicPr>
        <p:blipFill rotWithShape="1">
          <a:blip r:embed="rId3">
            <a:alphaModFix/>
          </a:blip>
          <a:srcRect l="15743" t="14131" r="61711" b="64809"/>
          <a:stretch/>
        </p:blipFill>
        <p:spPr>
          <a:xfrm>
            <a:off x="3773977" y="2575815"/>
            <a:ext cx="5016317" cy="2427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예제2) </a:t>
            </a:r>
            <a:r>
              <a:rPr lang="ko" sz="2400"/>
              <a:t>사용자로부터 정보들을 입력받아 출력하세요</a:t>
            </a:r>
            <a:endParaRPr sz="2400"/>
          </a:p>
        </p:txBody>
      </p:sp>
      <p:sp>
        <p:nvSpPr>
          <p:cNvPr id="339" name="Google Shape;339;p50"/>
          <p:cNvSpPr txBox="1">
            <a:spLocks noGrp="1"/>
          </p:cNvSpPr>
          <p:nvPr>
            <p:ph type="body" idx="1"/>
          </p:nvPr>
        </p:nvSpPr>
        <p:spPr>
          <a:xfrm>
            <a:off x="451475" y="1017725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앞의 코드를 참고하여 사용자로부터 이름, 나이, 조별 선생님 이름을 받아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아래와 같이 실행되도록 코드를 짜보세요.</a:t>
            </a:r>
            <a:endParaRPr/>
          </a:p>
        </p:txBody>
      </p:sp>
      <p:pic>
        <p:nvPicPr>
          <p:cNvPr id="340" name="Google Shape;340;p50"/>
          <p:cNvPicPr preferRelativeResize="0"/>
          <p:nvPr/>
        </p:nvPicPr>
        <p:blipFill rotWithShape="1">
          <a:blip r:embed="rId3">
            <a:alphaModFix/>
          </a:blip>
          <a:srcRect l="13225" t="72009" r="72254" b="8968"/>
          <a:stretch/>
        </p:blipFill>
        <p:spPr>
          <a:xfrm>
            <a:off x="587000" y="2110525"/>
            <a:ext cx="2599699" cy="1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예제2) </a:t>
            </a:r>
            <a:r>
              <a:rPr lang="ko" sz="2400"/>
              <a:t>사용자로부터 정보들을 입력받아 출력하세요</a:t>
            </a:r>
            <a:endParaRPr sz="2400"/>
          </a:p>
        </p:txBody>
      </p:sp>
      <p:sp>
        <p:nvSpPr>
          <p:cNvPr id="346" name="Google Shape;346;p51"/>
          <p:cNvSpPr txBox="1">
            <a:spLocks noGrp="1"/>
          </p:cNvSpPr>
          <p:nvPr>
            <p:ph type="body" idx="1"/>
          </p:nvPr>
        </p:nvSpPr>
        <p:spPr>
          <a:xfrm>
            <a:off x="451475" y="1017725"/>
            <a:ext cx="8520600" cy="3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앞의 코드를 참고하여 사용자로부터 이름, 나이, 조별 선생님 이름을 받아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아래와 같이 실행되도록 코드를 짜보세요.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예시 답안은 다음과 같습니다.</a:t>
            </a: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 rotWithShape="1">
          <a:blip r:embed="rId3">
            <a:alphaModFix/>
          </a:blip>
          <a:srcRect l="13225" t="72009" r="72254" b="8968"/>
          <a:stretch/>
        </p:blipFill>
        <p:spPr>
          <a:xfrm>
            <a:off x="587000" y="2110525"/>
            <a:ext cx="2599699" cy="19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1"/>
          <p:cNvPicPr preferRelativeResize="0"/>
          <p:nvPr/>
        </p:nvPicPr>
        <p:blipFill rotWithShape="1">
          <a:blip r:embed="rId3">
            <a:alphaModFix/>
          </a:blip>
          <a:srcRect l="15511" t="14267" r="58273" b="55161"/>
          <a:stretch/>
        </p:blipFill>
        <p:spPr>
          <a:xfrm>
            <a:off x="3574473" y="332510"/>
            <a:ext cx="5402928" cy="451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예제3) </a:t>
            </a:r>
            <a:r>
              <a:rPr lang="ko" sz="2400"/>
              <a:t>1부터 30까지 정수 중 랜덤한 정수 3개만 출력하기</a:t>
            </a:r>
            <a:endParaRPr sz="2400"/>
          </a:p>
        </p:txBody>
      </p:sp>
      <p:sp>
        <p:nvSpPr>
          <p:cNvPr id="354" name="Google Shape;354;p52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dirty="0"/>
              <a:t>1부터 30까지의 </a:t>
            </a:r>
            <a:r>
              <a:rPr lang="ko" dirty="0" smtClean="0"/>
              <a:t>Array</a:t>
            </a:r>
            <a:r>
              <a:rPr lang="en-US" altLang="ko" dirty="0" smtClean="0"/>
              <a:t>List</a:t>
            </a:r>
            <a:r>
              <a:rPr lang="ko" dirty="0" smtClean="0"/>
              <a:t>가 </a:t>
            </a:r>
            <a:r>
              <a:rPr lang="ko" dirty="0"/>
              <a:t>있을 때, 랜덤하게 정수를 선택해서 출력해보세요.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ko" dirty="0" smtClean="0">
                <a:solidFill>
                  <a:srgbClr val="ADADAD"/>
                </a:solidFill>
              </a:rPr>
              <a:t>shuffle</a:t>
            </a:r>
            <a:r>
              <a:rPr lang="ko" dirty="0" smtClean="0">
                <a:solidFill>
                  <a:srgbClr val="ADADAD"/>
                </a:solidFill>
              </a:rPr>
              <a:t>(</a:t>
            </a:r>
            <a:r>
              <a:rPr lang="en-US" altLang="ko" dirty="0" smtClean="0">
                <a:solidFill>
                  <a:srgbClr val="ADADAD"/>
                </a:solidFill>
              </a:rPr>
              <a:t>--name--</a:t>
            </a:r>
            <a:r>
              <a:rPr lang="ko" dirty="0" smtClean="0">
                <a:solidFill>
                  <a:srgbClr val="ADADAD"/>
                </a:solidFill>
              </a:rPr>
              <a:t>)</a:t>
            </a:r>
            <a:r>
              <a:rPr lang="ko" dirty="0">
                <a:solidFill>
                  <a:srgbClr val="ADADAD"/>
                </a:solidFill>
              </a:rPr>
              <a:t>이라는 JAVA에 내장된 함수는 </a:t>
            </a:r>
            <a:r>
              <a:rPr lang="en-US" altLang="ko" dirty="0" smtClean="0">
                <a:solidFill>
                  <a:srgbClr val="ADADAD"/>
                </a:solidFill>
              </a:rPr>
              <a:t>List</a:t>
            </a:r>
            <a:r>
              <a:rPr lang="ko-KR" altLang="en-US" dirty="0" smtClean="0">
                <a:solidFill>
                  <a:srgbClr val="ADADAD"/>
                </a:solidFill>
              </a:rPr>
              <a:t>의 순서를 뒤섞어 </a:t>
            </a:r>
            <a:r>
              <a:rPr lang="ko" dirty="0" smtClean="0">
                <a:solidFill>
                  <a:srgbClr val="ADADAD"/>
                </a:solidFill>
              </a:rPr>
              <a:t>줍니다</a:t>
            </a:r>
            <a:r>
              <a:rPr lang="ko" dirty="0">
                <a:solidFill>
                  <a:srgbClr val="ADADAD"/>
                </a:solidFill>
              </a:rPr>
              <a:t>.</a:t>
            </a:r>
            <a:endParaRPr dirty="0">
              <a:solidFill>
                <a:srgbClr val="ADADAD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ADADAD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dirty="0">
                <a:solidFill>
                  <a:srgbClr val="ADADAD"/>
                </a:solidFill>
              </a:rPr>
              <a:t>단, 사용하기 위해서는 </a:t>
            </a:r>
            <a:r>
              <a:rPr lang="ko" dirty="0" smtClean="0">
                <a:solidFill>
                  <a:srgbClr val="ADADAD"/>
                </a:solidFill>
              </a:rPr>
              <a:t>java.util.</a:t>
            </a:r>
            <a:r>
              <a:rPr lang="en-US" altLang="ko" dirty="0" smtClean="0">
                <a:solidFill>
                  <a:srgbClr val="ADADAD"/>
                </a:solidFill>
              </a:rPr>
              <a:t>Collection/Arrays</a:t>
            </a:r>
            <a:r>
              <a:rPr lang="ko" dirty="0" smtClean="0">
                <a:solidFill>
                  <a:srgbClr val="ADADAD"/>
                </a:solidFill>
              </a:rPr>
              <a:t> </a:t>
            </a:r>
            <a:r>
              <a:rPr lang="ko" dirty="0">
                <a:solidFill>
                  <a:srgbClr val="ADADAD"/>
                </a:solidFill>
              </a:rPr>
              <a:t>을 import해주어야 합니다!</a:t>
            </a:r>
            <a:endParaRPr dirty="0">
              <a:solidFill>
                <a:srgbClr val="ADADA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예제4) </a:t>
            </a:r>
            <a:r>
              <a:rPr lang="ko" sz="2400"/>
              <a:t>사용자로부터 정보들을 계속 입력받아 보세요.</a:t>
            </a:r>
            <a:endParaRPr sz="2400"/>
          </a:p>
        </p:txBody>
      </p:sp>
      <p:sp>
        <p:nvSpPr>
          <p:cNvPr id="361" name="Google Shape;361;p53"/>
          <p:cNvSpPr txBox="1">
            <a:spLocks noGrp="1"/>
          </p:cNvSpPr>
          <p:nvPr>
            <p:ph type="body" idx="1"/>
          </p:nvPr>
        </p:nvSpPr>
        <p:spPr>
          <a:xfrm>
            <a:off x="262775" y="1017725"/>
            <a:ext cx="8520600" cy="3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예제 2에서 짠 코드를 이용합니다.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사용자로부터 정보를 계속 입력받고, 출력해보세요.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단, “나가기”를 입력하면 “실행을 종료합니다”라는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메세지를 출력하고 코드가 그만 실행되도록 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쉬는 시간동안 자유롭게 만들어보세요.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362" name="Google Shape;362;p53"/>
          <p:cNvPicPr preferRelativeResize="0"/>
          <p:nvPr/>
        </p:nvPicPr>
        <p:blipFill rotWithShape="1">
          <a:blip r:embed="rId3">
            <a:alphaModFix/>
          </a:blip>
          <a:srcRect l="13299" t="62635" r="71568" b="9918"/>
          <a:stretch/>
        </p:blipFill>
        <p:spPr>
          <a:xfrm>
            <a:off x="5630600" y="1404677"/>
            <a:ext cx="3028075" cy="30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예제4) </a:t>
            </a:r>
            <a:r>
              <a:rPr lang="ko" sz="2400"/>
              <a:t>사용자로부터 정보들을 계속 입력받아 보세요.</a:t>
            </a:r>
            <a:endParaRPr sz="2400"/>
          </a:p>
        </p:txBody>
      </p:sp>
      <p:sp>
        <p:nvSpPr>
          <p:cNvPr id="368" name="Google Shape;368;p54"/>
          <p:cNvSpPr txBox="1">
            <a:spLocks noGrp="1"/>
          </p:cNvSpPr>
          <p:nvPr>
            <p:ph type="body" idx="1"/>
          </p:nvPr>
        </p:nvSpPr>
        <p:spPr>
          <a:xfrm>
            <a:off x="262775" y="1017725"/>
            <a:ext cx="8520600" cy="3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예제 2에서 짠 코드를 이용합니다.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사용자로부터 정보를 계속 입력받고, 출력해보세요.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단, “나가기”를 입력하면 “실행을 종료합니다”라는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메세지를 출력하고 코드가 그만 실행되도록 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369" name="Google Shape;369;p54"/>
          <p:cNvPicPr preferRelativeResize="0"/>
          <p:nvPr/>
        </p:nvPicPr>
        <p:blipFill rotWithShape="1">
          <a:blip r:embed="rId3">
            <a:alphaModFix/>
          </a:blip>
          <a:srcRect l="13299" t="62635" r="71568" b="9918"/>
          <a:stretch/>
        </p:blipFill>
        <p:spPr>
          <a:xfrm>
            <a:off x="5630600" y="1404677"/>
            <a:ext cx="3028075" cy="30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4"/>
          <p:cNvPicPr preferRelativeResize="0"/>
          <p:nvPr/>
        </p:nvPicPr>
        <p:blipFill rotWithShape="1">
          <a:blip r:embed="rId4">
            <a:alphaModFix/>
          </a:blip>
          <a:srcRect l="15131" t="13856" r="56056" b="36280"/>
          <a:stretch/>
        </p:blipFill>
        <p:spPr>
          <a:xfrm>
            <a:off x="1062250" y="1207762"/>
            <a:ext cx="3704299" cy="36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78" y="1734970"/>
            <a:ext cx="5438775" cy="3114675"/>
          </a:xfrm>
          <a:prstGeom prst="rect">
            <a:avLst/>
          </a:prstGeom>
        </p:spPr>
      </p:pic>
      <p:sp>
        <p:nvSpPr>
          <p:cNvPr id="8" name="Google Shape;54;p13"/>
          <p:cNvSpPr txBox="1">
            <a:spLocks noGrp="1"/>
          </p:cNvSpPr>
          <p:nvPr>
            <p:ph type="ctrTitle"/>
          </p:nvPr>
        </p:nvSpPr>
        <p:spPr>
          <a:xfrm>
            <a:off x="313365" y="314269"/>
            <a:ext cx="8520600" cy="75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Java SE Development Kit Set-up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8008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ANDROID STUDIO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Mobile Application with Android Studio</a:t>
            </a:r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1"/>
          </p:nvPr>
        </p:nvSpPr>
        <p:spPr>
          <a:xfrm>
            <a:off x="201100" y="1214700"/>
            <a:ext cx="431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 sz="2400" u="sng" dirty="0">
                <a:solidFill>
                  <a:schemeClr val="hlink"/>
                </a:solidFill>
                <a:hlinkClick r:id="rId3"/>
              </a:rPr>
              <a:t>https://developer.android.com/studio/</a:t>
            </a:r>
            <a:r>
              <a:rPr lang="ko" sz="2400" dirty="0">
                <a:solidFill>
                  <a:srgbClr val="FFFFFF"/>
                </a:solidFill>
              </a:rPr>
              <a:t> </a:t>
            </a:r>
            <a:r>
              <a:rPr lang="ko" dirty="0">
                <a:solidFill>
                  <a:srgbClr val="999999"/>
                </a:solidFill>
              </a:rPr>
              <a:t>에서 다운로드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 dirty="0"/>
              <a:t>새로운 프로젝트 생성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 dirty="0"/>
              <a:t>다양한 형태의 액티비티가 기본으로 제공되지만, Empty부터 시작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/>
              <a:t>Activity : 하나의 화면</a:t>
            </a:r>
            <a:endParaRPr dirty="0"/>
          </a:p>
        </p:txBody>
      </p:sp>
      <p:pic>
        <p:nvPicPr>
          <p:cNvPr id="382" name="Google Shape;382;p56"/>
          <p:cNvPicPr preferRelativeResize="0"/>
          <p:nvPr/>
        </p:nvPicPr>
        <p:blipFill rotWithShape="1">
          <a:blip r:embed="rId4">
            <a:alphaModFix/>
          </a:blip>
          <a:srcRect l="27075" t="5476" r="26923" b="21498"/>
          <a:stretch/>
        </p:blipFill>
        <p:spPr>
          <a:xfrm>
            <a:off x="4702100" y="1044850"/>
            <a:ext cx="4206226" cy="37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xml과 java</a:t>
            </a:r>
            <a:endParaRPr/>
          </a:p>
        </p:txBody>
      </p:sp>
      <p:sp>
        <p:nvSpPr>
          <p:cNvPr id="388" name="Google Shape;388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 dirty="0"/>
              <a:t>Main Activity를 시작하면, 그에 대한 xml 파일과 java 파일이 함께 생성된다.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 dirty="0"/>
              <a:t>xml은 activity의 생김새를, java 파일은 activity가 어떻게 실행될 것인지를 (버튼을 누르면 다른 액티비티로 바뀌거나, 사진이 변하거나 등) 결정한다.</a:t>
            </a:r>
            <a:endParaRPr dirty="0"/>
          </a:p>
        </p:txBody>
      </p:sp>
      <p:pic>
        <p:nvPicPr>
          <p:cNvPr id="389" name="Google Shape;389;p57"/>
          <p:cNvPicPr preferRelativeResize="0"/>
          <p:nvPr/>
        </p:nvPicPr>
        <p:blipFill rotWithShape="1">
          <a:blip r:embed="rId3">
            <a:alphaModFix/>
          </a:blip>
          <a:srcRect l="18449" t="6718" r="24394" b="45701"/>
          <a:stretch/>
        </p:blipFill>
        <p:spPr>
          <a:xfrm>
            <a:off x="1663430" y="2227634"/>
            <a:ext cx="5894962" cy="2701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Navigation</a:t>
            </a:r>
            <a:endParaRPr/>
          </a:p>
        </p:txBody>
      </p:sp>
      <p:sp>
        <p:nvSpPr>
          <p:cNvPr id="395" name="Google Shape;395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화면을 전환하거나 정보를 보여 주는 등의 역할을 하는 객체를 Navigation이라 한다.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위, 아래, 또는 숨겨져 있지만 슬라이딩으로 나타나는 등 형태가 다양하다. </a:t>
            </a:r>
            <a:endParaRPr/>
          </a:p>
        </p:txBody>
      </p:sp>
      <p:pic>
        <p:nvPicPr>
          <p:cNvPr id="396" name="Google Shape;396;p58"/>
          <p:cNvPicPr preferRelativeResize="0"/>
          <p:nvPr/>
        </p:nvPicPr>
        <p:blipFill rotWithShape="1">
          <a:blip r:embed="rId3">
            <a:alphaModFix/>
          </a:blip>
          <a:srcRect l="49828" t="16972" r="39274" b="62064"/>
          <a:stretch/>
        </p:blipFill>
        <p:spPr>
          <a:xfrm>
            <a:off x="4770775" y="1788850"/>
            <a:ext cx="1601750" cy="17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8"/>
          <p:cNvPicPr preferRelativeResize="0"/>
          <p:nvPr/>
        </p:nvPicPr>
        <p:blipFill rotWithShape="1">
          <a:blip r:embed="rId3">
            <a:alphaModFix/>
          </a:blip>
          <a:srcRect l="49828" t="57305" r="39274" b="21730"/>
          <a:stretch/>
        </p:blipFill>
        <p:spPr>
          <a:xfrm>
            <a:off x="6714975" y="1788850"/>
            <a:ext cx="1601750" cy="17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Bottom Navigation 만들기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Bottom Navigation 만들기 1</a:t>
            </a:r>
            <a:endParaRPr dirty="0"/>
          </a:p>
        </p:txBody>
      </p:sp>
      <p:sp>
        <p:nvSpPr>
          <p:cNvPr id="408" name="Google Shape;408;p60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525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Navigation 안에 들어갈 xml을 만들기 위해 </a:t>
            </a:r>
            <a:br>
              <a:rPr lang="ko" dirty="0"/>
            </a:br>
            <a:r>
              <a:rPr lang="ko" dirty="0"/>
              <a:t>왼쪽의 위치에서 마우스 오른쪽 버튼을 눌러 </a:t>
            </a:r>
            <a:br>
              <a:rPr lang="ko" dirty="0"/>
            </a:br>
            <a:r>
              <a:rPr lang="ko" dirty="0"/>
              <a:t>새로운 layout을 만든다.</a:t>
            </a:r>
            <a:br>
              <a:rPr lang="ko" dirty="0"/>
            </a:b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/>
              <a:t/>
            </a:r>
            <a:br>
              <a:rPr lang="ko" dirty="0"/>
            </a:br>
            <a:r>
              <a:rPr lang="ko" dirty="0"/>
              <a:t>이름은 </a:t>
            </a:r>
            <a:r>
              <a:rPr lang="ko" dirty="0">
                <a:solidFill>
                  <a:srgbClr val="ADADAD"/>
                </a:solidFill>
              </a:rPr>
              <a:t>element_bottom_navigation.xml으로 한다.</a:t>
            </a:r>
            <a:endParaRPr dirty="0"/>
          </a:p>
        </p:txBody>
      </p:sp>
      <p:pic>
        <p:nvPicPr>
          <p:cNvPr id="409" name="Google Shape;409;p60"/>
          <p:cNvPicPr preferRelativeResize="0"/>
          <p:nvPr/>
        </p:nvPicPr>
        <p:blipFill rotWithShape="1">
          <a:blip r:embed="rId3">
            <a:alphaModFix/>
          </a:blip>
          <a:srcRect r="62424" b="12234"/>
          <a:stretch/>
        </p:blipFill>
        <p:spPr>
          <a:xfrm>
            <a:off x="5408580" y="110269"/>
            <a:ext cx="3424136" cy="487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2</a:t>
            </a:r>
            <a:endParaRPr/>
          </a:p>
        </p:txBody>
      </p:sp>
      <p:sp>
        <p:nvSpPr>
          <p:cNvPr id="415" name="Google Shape;415;p61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아래 사진에 나온 res의 위치에서 오른쪽 버튼을 눌러 menu라는 이름의 폴더(directory)를 만든다.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/>
              <a:t>이 곳에서 Bottom Navigation의 아이콘을 지정한다.</a:t>
            </a:r>
            <a:endParaRPr dirty="0"/>
          </a:p>
        </p:txBody>
      </p:sp>
      <p:pic>
        <p:nvPicPr>
          <p:cNvPr id="416" name="Google Shape;416;p61"/>
          <p:cNvPicPr preferRelativeResize="0"/>
          <p:nvPr/>
        </p:nvPicPr>
        <p:blipFill rotWithShape="1">
          <a:blip r:embed="rId3">
            <a:alphaModFix/>
          </a:blip>
          <a:srcRect r="38650" b="61681"/>
          <a:stretch/>
        </p:blipFill>
        <p:spPr>
          <a:xfrm>
            <a:off x="1008067" y="2502599"/>
            <a:ext cx="7155000" cy="25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3</a:t>
            </a:r>
            <a:endParaRPr/>
          </a:p>
        </p:txBody>
      </p:sp>
      <p:sp>
        <p:nvSpPr>
          <p:cNvPr id="422" name="Google Shape;422;p62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dirty="0"/>
              <a:t>아래 사진에 나온 menu 위치에서 오른쪽 버튼을 눌러 </a:t>
            </a:r>
            <a:br>
              <a:rPr lang="ko" dirty="0"/>
            </a:br>
            <a:r>
              <a:rPr lang="ko" dirty="0"/>
              <a:t>bottomnavicons라는 이름의 파일(new menu resource file)을 만든다.</a:t>
            </a:r>
            <a:endParaRPr dirty="0"/>
          </a:p>
        </p:txBody>
      </p:sp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r="38834" b="63844"/>
          <a:stretch/>
        </p:blipFill>
        <p:spPr>
          <a:xfrm>
            <a:off x="455315" y="2067075"/>
            <a:ext cx="8233373" cy="27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4</a:t>
            </a:r>
            <a:endParaRPr/>
          </a:p>
        </p:txBody>
      </p:sp>
      <p:sp>
        <p:nvSpPr>
          <p:cNvPr id="429" name="Google Shape;429;p63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res 위치에서 이전과 비슷하게 drawable이라는 이름의 폴더를 만든다.</a:t>
            </a: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dirty="0"/>
              <a:t>만들고 나면, 자동으로 두개의 아이콘이 포함되어 있다.</a:t>
            </a:r>
            <a:endParaRPr dirty="0"/>
          </a:p>
        </p:txBody>
      </p:sp>
      <p:pic>
        <p:nvPicPr>
          <p:cNvPr id="430" name="Google Shape;430;p63"/>
          <p:cNvPicPr preferRelativeResize="0"/>
          <p:nvPr/>
        </p:nvPicPr>
        <p:blipFill rotWithShape="1">
          <a:blip r:embed="rId3">
            <a:alphaModFix/>
          </a:blip>
          <a:srcRect r="65600" b="61021"/>
          <a:stretch/>
        </p:blipFill>
        <p:spPr>
          <a:xfrm>
            <a:off x="774900" y="2487200"/>
            <a:ext cx="3885274" cy="24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3"/>
          <p:cNvPicPr preferRelativeResize="0"/>
          <p:nvPr/>
        </p:nvPicPr>
        <p:blipFill rotWithShape="1">
          <a:blip r:embed="rId4">
            <a:alphaModFix/>
          </a:blip>
          <a:srcRect r="83370" b="58475"/>
          <a:stretch/>
        </p:blipFill>
        <p:spPr>
          <a:xfrm>
            <a:off x="6180775" y="2468050"/>
            <a:ext cx="1790251" cy="25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3"/>
          <p:cNvSpPr/>
          <p:nvPr/>
        </p:nvSpPr>
        <p:spPr>
          <a:xfrm>
            <a:off x="4940025" y="3511950"/>
            <a:ext cx="960900" cy="53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5</a:t>
            </a:r>
            <a:endParaRPr/>
          </a:p>
        </p:txBody>
      </p:sp>
      <p:sp>
        <p:nvSpPr>
          <p:cNvPr id="438" name="Google Shape;438;p64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drawable 파일에 Vector Asset에서 아이콘을 골라 저장한다.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창이 뜨면, clipart라 써있고 그림이 있는 버튼을 누르면 아이콘을 선택할 수 있다.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우리는 달력, KSOP 연락처, 게임을 만들 것이므로 각각 그에 맞는 아이콘을 선택하고, 확인, finish를 선택한다. (총 3개의 아이콘 선택)</a:t>
            </a:r>
            <a:endParaRPr/>
          </a:p>
        </p:txBody>
      </p:sp>
      <p:pic>
        <p:nvPicPr>
          <p:cNvPr id="439" name="Google Shape;439;p64"/>
          <p:cNvPicPr preferRelativeResize="0"/>
          <p:nvPr/>
        </p:nvPicPr>
        <p:blipFill rotWithShape="1">
          <a:blip r:embed="rId3">
            <a:alphaModFix/>
          </a:blip>
          <a:srcRect r="62352" b="55785"/>
          <a:stretch/>
        </p:blipFill>
        <p:spPr>
          <a:xfrm>
            <a:off x="1037275" y="2710325"/>
            <a:ext cx="3442526" cy="22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4"/>
          <p:cNvPicPr preferRelativeResize="0"/>
          <p:nvPr/>
        </p:nvPicPr>
        <p:blipFill rotWithShape="1">
          <a:blip r:embed="rId4">
            <a:alphaModFix/>
          </a:blip>
          <a:srcRect l="30840" t="23513" r="30675" b="27025"/>
          <a:stretch/>
        </p:blipFill>
        <p:spPr>
          <a:xfrm>
            <a:off x="4963750" y="2682838"/>
            <a:ext cx="3221602" cy="23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7" y="1150019"/>
            <a:ext cx="4780468" cy="2270817"/>
          </a:xfrm>
          <a:prstGeom prst="rect">
            <a:avLst/>
          </a:prstGeom>
        </p:spPr>
      </p:pic>
      <p:sp>
        <p:nvSpPr>
          <p:cNvPr id="3" name="Google Shape;54;p13"/>
          <p:cNvSpPr txBox="1">
            <a:spLocks noGrp="1"/>
          </p:cNvSpPr>
          <p:nvPr>
            <p:ph type="ctrTitle"/>
          </p:nvPr>
        </p:nvSpPr>
        <p:spPr>
          <a:xfrm>
            <a:off x="313365" y="314269"/>
            <a:ext cx="8520600" cy="75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 smtClean="0"/>
              <a:t>Android Studio Set-up</a:t>
            </a:r>
            <a:endParaRPr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542" y="1487453"/>
            <a:ext cx="5378857" cy="25910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1" y="2105427"/>
            <a:ext cx="5472962" cy="26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6</a:t>
            </a:r>
            <a:endParaRPr/>
          </a:p>
        </p:txBody>
      </p:sp>
      <p:sp>
        <p:nvSpPr>
          <p:cNvPr id="446" name="Google Shape;446;p65"/>
          <p:cNvSpPr txBox="1">
            <a:spLocks noGrp="1"/>
          </p:cNvSpPr>
          <p:nvPr>
            <p:ph type="body" idx="1"/>
          </p:nvPr>
        </p:nvSpPr>
        <p:spPr>
          <a:xfrm>
            <a:off x="119250" y="1061400"/>
            <a:ext cx="3636000" cy="3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bottomnavicons파일로 돌아와, 옆과 같이 코딩한다.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id : 나중에 java에서 기능을 지정할때 사용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icon : 어떠한 아이콘을 사용할지  drawable에서 지정. 자신이 고른 아이콘이 옳게 지정되었는지 코드 왼쪽에서 확인할 수 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title : 실제로 네비게이션 바에 표시될 글씨</a:t>
            </a:r>
            <a:endParaRPr/>
          </a:p>
        </p:txBody>
      </p:sp>
      <p:pic>
        <p:nvPicPr>
          <p:cNvPr id="447" name="Google Shape;447;p65"/>
          <p:cNvPicPr preferRelativeResize="0"/>
          <p:nvPr/>
        </p:nvPicPr>
        <p:blipFill rotWithShape="1">
          <a:blip r:embed="rId3">
            <a:alphaModFix/>
          </a:blip>
          <a:srcRect r="52747" b="51881"/>
          <a:stretch/>
        </p:blipFill>
        <p:spPr>
          <a:xfrm>
            <a:off x="3755250" y="1402725"/>
            <a:ext cx="5266925" cy="31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7</a:t>
            </a:r>
            <a:endParaRPr/>
          </a:p>
        </p:txBody>
      </p:sp>
      <p:sp>
        <p:nvSpPr>
          <p:cNvPr id="453" name="Google Shape;453;p66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layout 폴더의 element_bottom_navigation 파일로 돌아와 아래와 같이 코딩한다.</a:t>
            </a:r>
            <a:endParaRPr dirty="0"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 dirty="0"/>
              <a:t>이는 네비게이션이라는 박스의 색깔과 글씨, 아이콘 색을 설정한 것이고, 옳게 썼다면 오른쪽과 같은 이미지가 뜰 것이다. (맨 위에는 자신이 설정한 프로젝트 이름)</a:t>
            </a:r>
            <a:endParaRPr dirty="0"/>
          </a:p>
        </p:txBody>
      </p:sp>
      <p:pic>
        <p:nvPicPr>
          <p:cNvPr id="454" name="Google Shape;454;p66"/>
          <p:cNvPicPr preferRelativeResize="0"/>
          <p:nvPr/>
        </p:nvPicPr>
        <p:blipFill rotWithShape="1">
          <a:blip r:embed="rId3">
            <a:alphaModFix/>
          </a:blip>
          <a:srcRect r="44506" b="60566"/>
          <a:stretch/>
        </p:blipFill>
        <p:spPr>
          <a:xfrm>
            <a:off x="91850" y="2237575"/>
            <a:ext cx="6952829" cy="27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6"/>
          <p:cNvPicPr preferRelativeResize="0"/>
          <p:nvPr/>
        </p:nvPicPr>
        <p:blipFill rotWithShape="1">
          <a:blip r:embed="rId3">
            <a:alphaModFix/>
          </a:blip>
          <a:srcRect l="70538" t="21235" r="11013" b="24731"/>
          <a:stretch/>
        </p:blipFill>
        <p:spPr>
          <a:xfrm>
            <a:off x="7182900" y="2237575"/>
            <a:ext cx="1686850" cy="277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8</a:t>
            </a:r>
            <a:endParaRPr/>
          </a:p>
        </p:txBody>
      </p:sp>
      <p:sp>
        <p:nvSpPr>
          <p:cNvPr id="461" name="Google Shape;461;p67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layout 폴더에서 마우스 오른쪽 버튼을 눌러 두개의 파일을 더 만들고, </a:t>
            </a:r>
            <a:br>
              <a:rPr lang="ko"/>
            </a:br>
            <a:r>
              <a:rPr lang="ko"/>
              <a:t>아래의 코드를 적는다.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각각 이름은 activity_contacts, activity_game으로 세 xml 파일 모두</a:t>
            </a:r>
            <a:br>
              <a:rPr lang="ko"/>
            </a:br>
            <a:r>
              <a:rPr lang="ko"/>
              <a:t>오른쪽과 같이 적는다.</a:t>
            </a:r>
            <a:endParaRPr/>
          </a:p>
        </p:txBody>
      </p:sp>
      <p:pic>
        <p:nvPicPr>
          <p:cNvPr id="462" name="Google Shape;462;p67"/>
          <p:cNvPicPr preferRelativeResize="0"/>
          <p:nvPr/>
        </p:nvPicPr>
        <p:blipFill rotWithShape="1">
          <a:blip r:embed="rId3">
            <a:alphaModFix/>
          </a:blip>
          <a:srcRect r="61517" b="50941"/>
          <a:stretch/>
        </p:blipFill>
        <p:spPr>
          <a:xfrm>
            <a:off x="159475" y="2538650"/>
            <a:ext cx="3931368" cy="28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 rotWithShape="1">
          <a:blip r:embed="rId4">
            <a:alphaModFix/>
          </a:blip>
          <a:srcRect t="2276" r="83370" b="48663"/>
          <a:stretch/>
        </p:blipFill>
        <p:spPr>
          <a:xfrm>
            <a:off x="4163586" y="2538650"/>
            <a:ext cx="1698878" cy="281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7"/>
          <p:cNvSpPr/>
          <p:nvPr/>
        </p:nvSpPr>
        <p:spPr>
          <a:xfrm>
            <a:off x="4639763" y="4293150"/>
            <a:ext cx="843300" cy="35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5" name="Google Shape;465;p67"/>
          <p:cNvPicPr preferRelativeResize="0"/>
          <p:nvPr/>
        </p:nvPicPr>
        <p:blipFill rotWithShape="1">
          <a:blip r:embed="rId5">
            <a:alphaModFix/>
          </a:blip>
          <a:srcRect l="19574" t="9263" r="47311" b="47592"/>
          <a:stretch/>
        </p:blipFill>
        <p:spPr>
          <a:xfrm>
            <a:off x="5903949" y="2269450"/>
            <a:ext cx="3798974" cy="278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9</a:t>
            </a:r>
            <a:endParaRPr/>
          </a:p>
        </p:txBody>
      </p:sp>
      <p:sp>
        <p:nvSpPr>
          <p:cNvPr id="471" name="Google Shape;471;p68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모양을 정하는 xml 파일 외에, 기능을 결정하는 java 파일을 통해</a:t>
            </a:r>
            <a:br>
              <a:rPr lang="ko"/>
            </a:br>
            <a:r>
              <a:rPr lang="ko"/>
              <a:t>네비게이션 버튼을 누르면 다른 화면으로 전환되도록 할 것이다.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먼저, 이제 java의 첫번째 (옆에 괄호가 붙어있지 않은) 폴더에 두개의 JAVA CLASS 파일을 만든다. 이름은 각각 ContactsActivity, GameActivity로 한다.</a:t>
            </a:r>
            <a:endParaRPr/>
          </a:p>
        </p:txBody>
      </p:sp>
      <p:pic>
        <p:nvPicPr>
          <p:cNvPr id="472" name="Google Shape;472;p68"/>
          <p:cNvPicPr preferRelativeResize="0"/>
          <p:nvPr/>
        </p:nvPicPr>
        <p:blipFill rotWithShape="1">
          <a:blip r:embed="rId3">
            <a:alphaModFix/>
          </a:blip>
          <a:srcRect r="48360" b="67876"/>
          <a:stretch/>
        </p:blipFill>
        <p:spPr>
          <a:xfrm>
            <a:off x="152100" y="2571750"/>
            <a:ext cx="5847974" cy="204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8"/>
          <p:cNvPicPr preferRelativeResize="0"/>
          <p:nvPr/>
        </p:nvPicPr>
        <p:blipFill rotWithShape="1">
          <a:blip r:embed="rId4">
            <a:alphaModFix/>
          </a:blip>
          <a:srcRect r="79741" b="65732"/>
          <a:stretch/>
        </p:blipFill>
        <p:spPr>
          <a:xfrm>
            <a:off x="6298350" y="2571750"/>
            <a:ext cx="2150693" cy="20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8"/>
          <p:cNvSpPr/>
          <p:nvPr/>
        </p:nvSpPr>
        <p:spPr>
          <a:xfrm>
            <a:off x="6720663" y="3608725"/>
            <a:ext cx="843300" cy="35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5. 가상머신을 만들어 </a:t>
            </a:r>
            <a:r>
              <a:rPr lang="en-US" altLang="ko" dirty="0" smtClean="0"/>
              <a:t/>
            </a:r>
            <a:br>
              <a:rPr lang="en-US" altLang="ko" dirty="0" smtClean="0"/>
            </a:br>
            <a:r>
              <a:rPr lang="en-US" altLang="ko" dirty="0"/>
              <a:t> </a:t>
            </a:r>
            <a:r>
              <a:rPr lang="en-US" altLang="ko" dirty="0" smtClean="0"/>
              <a:t>    </a:t>
            </a:r>
            <a:r>
              <a:rPr lang="ko" dirty="0" smtClean="0"/>
              <a:t>확인하기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 매니저를 통해 가상머신 만들기</a:t>
            </a:r>
            <a:endParaRPr/>
          </a:p>
        </p:txBody>
      </p:sp>
      <p:sp>
        <p:nvSpPr>
          <p:cNvPr id="485" name="Google Shape;485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 상단의 ADV 매니저를 눌러 새로운 가상머신을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86" name="Google Shape;486;p70"/>
          <p:cNvPicPr preferRelativeResize="0"/>
          <p:nvPr/>
        </p:nvPicPr>
        <p:blipFill rotWithShape="1">
          <a:blip r:embed="rId3">
            <a:alphaModFix/>
          </a:blip>
          <a:srcRect l="74897" t="674" b="86688"/>
          <a:stretch/>
        </p:blipFill>
        <p:spPr>
          <a:xfrm>
            <a:off x="2327150" y="1726150"/>
            <a:ext cx="4343798" cy="12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 매니저를 통해 가상머신 만들기</a:t>
            </a:r>
            <a:endParaRPr/>
          </a:p>
        </p:txBody>
      </p:sp>
      <p:sp>
        <p:nvSpPr>
          <p:cNvPr id="492" name="Google Shape;492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Next를 한번 누릅니다.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Pie가 다운로드 되어있지 않으면 다운로드한 후, Next와 Finish를 눌러 </a:t>
            </a:r>
            <a:br>
              <a:rPr lang="ko"/>
            </a:br>
            <a:r>
              <a:rPr lang="ko"/>
              <a:t>가상머신 만들기를 완료합니다. </a:t>
            </a:r>
            <a:endParaRPr/>
          </a:p>
        </p:txBody>
      </p:sp>
      <p:pic>
        <p:nvPicPr>
          <p:cNvPr id="493" name="Google Shape;493;p71"/>
          <p:cNvPicPr preferRelativeResize="0"/>
          <p:nvPr/>
        </p:nvPicPr>
        <p:blipFill rotWithShape="1">
          <a:blip r:embed="rId3">
            <a:alphaModFix/>
          </a:blip>
          <a:srcRect l="24225" t="28806" r="43522" b="47009"/>
          <a:stretch/>
        </p:blipFill>
        <p:spPr>
          <a:xfrm>
            <a:off x="311700" y="2718500"/>
            <a:ext cx="5351501" cy="225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 매니저를 통해 가상머신 만들기</a:t>
            </a:r>
            <a:endParaRPr/>
          </a:p>
        </p:txBody>
      </p:sp>
      <p:sp>
        <p:nvSpPr>
          <p:cNvPr id="499" name="Google Shape;499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Run 버튼을 누르고 방금 만든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가상머신을 선택하여 돌려보면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제작한 코드의 결과물을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확인할 수 있습니다.</a:t>
            </a:r>
            <a:endParaRPr/>
          </a:p>
        </p:txBody>
      </p:sp>
      <p:pic>
        <p:nvPicPr>
          <p:cNvPr id="500" name="Google Shape;500;p72"/>
          <p:cNvPicPr preferRelativeResize="0"/>
          <p:nvPr/>
        </p:nvPicPr>
        <p:blipFill rotWithShape="1">
          <a:blip r:embed="rId3">
            <a:alphaModFix/>
          </a:blip>
          <a:srcRect l="75509" b="88179"/>
          <a:stretch/>
        </p:blipFill>
        <p:spPr>
          <a:xfrm>
            <a:off x="1132150" y="3529000"/>
            <a:ext cx="3990398" cy="108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2"/>
          <p:cNvPicPr preferRelativeResize="0"/>
          <p:nvPr/>
        </p:nvPicPr>
        <p:blipFill rotWithShape="1">
          <a:blip r:embed="rId4">
            <a:alphaModFix/>
          </a:blip>
          <a:srcRect l="65741" t="2335" r="12858" b="19539"/>
          <a:stretch/>
        </p:blipFill>
        <p:spPr>
          <a:xfrm>
            <a:off x="5793425" y="1017725"/>
            <a:ext cx="1879901" cy="38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달력 뷰 만들기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만들기(XML)</a:t>
            </a:r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1"/>
          </p:nvPr>
        </p:nvSpPr>
        <p:spPr>
          <a:xfrm>
            <a:off x="311700" y="977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Gradles Scripts에서 app module을 담당하는 build에 </a:t>
            </a:r>
            <a:br>
              <a:rPr lang="ko"/>
            </a:br>
            <a:r>
              <a:rPr lang="ko"/>
              <a:t>달력을 실행할 수 있도록 다운로드해주는 코드를 적습니다.</a:t>
            </a:r>
            <a:endParaRPr/>
          </a:p>
        </p:txBody>
      </p:sp>
      <p:pic>
        <p:nvPicPr>
          <p:cNvPr id="513" name="Google Shape;513;p74"/>
          <p:cNvPicPr preferRelativeResize="0"/>
          <p:nvPr/>
        </p:nvPicPr>
        <p:blipFill rotWithShape="1">
          <a:blip r:embed="rId3">
            <a:alphaModFix/>
          </a:blip>
          <a:srcRect l="1008" t="9264" r="81337" b="63152"/>
          <a:stretch/>
        </p:blipFill>
        <p:spPr>
          <a:xfrm>
            <a:off x="467550" y="2200025"/>
            <a:ext cx="2337950" cy="2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4"/>
          <p:cNvPicPr preferRelativeResize="0"/>
          <p:nvPr/>
        </p:nvPicPr>
        <p:blipFill rotWithShape="1">
          <a:blip r:embed="rId3">
            <a:alphaModFix/>
          </a:blip>
          <a:srcRect l="20540" t="30369" r="47121" b="48860"/>
          <a:stretch/>
        </p:blipFill>
        <p:spPr>
          <a:xfrm>
            <a:off x="3207025" y="2200025"/>
            <a:ext cx="5319648" cy="20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285300" y="166700"/>
            <a:ext cx="4286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목차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JAVA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데이타 타입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변수 선언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코드의 형태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연산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조건문</a:t>
            </a:r>
            <a:endParaRPr sz="2400"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826565" y="526350"/>
            <a:ext cx="468358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/>
              <a:t>2.  </a:t>
            </a:r>
            <a:r>
              <a:rPr lang="ko" sz="2400" dirty="0" smtClean="0"/>
              <a:t>IDE(</a:t>
            </a:r>
            <a:r>
              <a:rPr lang="en-US" altLang="ko" sz="2400" dirty="0" err="1" smtClean="0"/>
              <a:t>Goorm</a:t>
            </a:r>
            <a:r>
              <a:rPr lang="ko" sz="2400" dirty="0" smtClean="0"/>
              <a:t>)</a:t>
            </a:r>
            <a:r>
              <a:rPr lang="en-US" altLang="ko" sz="2400" dirty="0"/>
              <a:t/>
            </a:r>
            <a:br>
              <a:rPr lang="en-US" altLang="ko" sz="2400" dirty="0"/>
            </a:br>
            <a:r>
              <a:rPr lang="en-US" altLang="ko" sz="2400" dirty="0" smtClean="0"/>
              <a:t>3.  IDE(Android Studio) set up</a:t>
            </a:r>
            <a:br>
              <a:rPr lang="en-US" altLang="ko" sz="2400" dirty="0" smtClean="0"/>
            </a:br>
            <a:r>
              <a:rPr lang="en-US" altLang="ko" sz="2400" dirty="0" smtClean="0"/>
              <a:t>4.  Bottom Navigation</a:t>
            </a:r>
            <a:br>
              <a:rPr lang="en-US" altLang="ko" sz="2400" dirty="0" smtClean="0"/>
            </a:br>
            <a:r>
              <a:rPr lang="en-US" altLang="ko" sz="2400" dirty="0" smtClean="0"/>
              <a:t>5.  AVD(Android Virtual Devices)</a:t>
            </a:r>
            <a:br>
              <a:rPr lang="en-US" altLang="ko" sz="2400" dirty="0" smtClean="0"/>
            </a:br>
            <a:r>
              <a:rPr lang="en-US" altLang="ko" sz="2400" dirty="0" smtClean="0"/>
              <a:t>6-  xml </a:t>
            </a:r>
            <a:r>
              <a:rPr lang="ko-KR" altLang="en-US" sz="2400" dirty="0" smtClean="0"/>
              <a:t>파일과 </a:t>
            </a:r>
            <a:r>
              <a:rPr lang="en-US" altLang="ko-KR" sz="2400" smtClean="0"/>
              <a:t>java class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만들기(XML)</a:t>
            </a:r>
            <a:endParaRPr/>
          </a:p>
        </p:txBody>
      </p:sp>
      <p:sp>
        <p:nvSpPr>
          <p:cNvPr id="520" name="Google Shape;520;p75"/>
          <p:cNvSpPr txBox="1">
            <a:spLocks noGrp="1"/>
          </p:cNvSpPr>
          <p:nvPr>
            <p:ph type="body" idx="1"/>
          </p:nvPr>
        </p:nvSpPr>
        <p:spPr>
          <a:xfrm>
            <a:off x="311700" y="9777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같은 코드를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activity_main.xml 파일의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BottomNavigationView 위에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1" name="Google Shape;521;p75"/>
          <p:cNvPicPr preferRelativeResize="0"/>
          <p:nvPr/>
        </p:nvPicPr>
        <p:blipFill rotWithShape="1">
          <a:blip r:embed="rId3">
            <a:alphaModFix/>
          </a:blip>
          <a:srcRect l="21554" t="12426" r="53989" b="35579"/>
          <a:stretch/>
        </p:blipFill>
        <p:spPr>
          <a:xfrm>
            <a:off x="3312500" y="1030475"/>
            <a:ext cx="3290150" cy="39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만들기(XML)</a:t>
            </a:r>
            <a:endParaRPr/>
          </a:p>
        </p:txBody>
      </p:sp>
      <p:sp>
        <p:nvSpPr>
          <p:cNvPr id="527" name="Google Shape;527;p76"/>
          <p:cNvSpPr txBox="1">
            <a:spLocks noGrp="1"/>
          </p:cNvSpPr>
          <p:nvPr>
            <p:ph type="body" idx="1"/>
          </p:nvPr>
        </p:nvSpPr>
        <p:spPr>
          <a:xfrm>
            <a:off x="311700" y="9777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같은 코드를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activity_main.xml 파일의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BottomNavigationView 위에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8" name="Google Shape;528;p76"/>
          <p:cNvPicPr preferRelativeResize="0"/>
          <p:nvPr/>
        </p:nvPicPr>
        <p:blipFill rotWithShape="1">
          <a:blip r:embed="rId3">
            <a:alphaModFix/>
          </a:blip>
          <a:srcRect l="21554" t="12426" r="53989" b="35579"/>
          <a:stretch/>
        </p:blipFill>
        <p:spPr>
          <a:xfrm>
            <a:off x="3312500" y="1030475"/>
            <a:ext cx="3290150" cy="39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6"/>
          <p:cNvSpPr txBox="1">
            <a:spLocks noGrp="1"/>
          </p:cNvSpPr>
          <p:nvPr>
            <p:ph type="body" idx="1"/>
          </p:nvPr>
        </p:nvSpPr>
        <p:spPr>
          <a:xfrm>
            <a:off x="311700" y="9777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같은 코드를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activity_main.xml 파일의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BottomNavigationView 위에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적었다면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오른쪽과 같은 화면을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확인할 수 있습니다. </a:t>
            </a:r>
            <a:endParaRPr/>
          </a:p>
        </p:txBody>
      </p:sp>
      <p:pic>
        <p:nvPicPr>
          <p:cNvPr id="530" name="Google Shape;530;p76"/>
          <p:cNvPicPr preferRelativeResize="0"/>
          <p:nvPr/>
        </p:nvPicPr>
        <p:blipFill rotWithShape="1">
          <a:blip r:embed="rId3">
            <a:alphaModFix/>
          </a:blip>
          <a:srcRect l="74360" t="20924" r="7909" b="27854"/>
          <a:stretch/>
        </p:blipFill>
        <p:spPr>
          <a:xfrm>
            <a:off x="6974475" y="1076250"/>
            <a:ext cx="1621325" cy="26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36" name="Google Shape;536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이전에 작성한 MainActivity.java의 OnConcrete의 하단부에 다음과 같은 코드를 작성합니다.</a:t>
            </a:r>
            <a:endParaRPr/>
          </a:p>
        </p:txBody>
      </p:sp>
      <p:pic>
        <p:nvPicPr>
          <p:cNvPr id="537" name="Google Shape;537;p77"/>
          <p:cNvPicPr preferRelativeResize="0"/>
          <p:nvPr/>
        </p:nvPicPr>
        <p:blipFill rotWithShape="1">
          <a:blip r:embed="rId3">
            <a:alphaModFix/>
          </a:blip>
          <a:srcRect l="21686" t="40365" r="50530" b="33933"/>
          <a:stretch/>
        </p:blipFill>
        <p:spPr>
          <a:xfrm>
            <a:off x="477477" y="2054623"/>
            <a:ext cx="4351550" cy="2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7"/>
          <p:cNvSpPr txBox="1">
            <a:spLocks noGrp="1"/>
          </p:cNvSpPr>
          <p:nvPr>
            <p:ph type="body" idx="1"/>
          </p:nvPr>
        </p:nvSpPr>
        <p:spPr>
          <a:xfrm>
            <a:off x="5115575" y="2236300"/>
            <a:ext cx="3585000" cy="22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달력의 첫번째 요일, </a:t>
            </a:r>
            <a:br>
              <a:rPr lang="ko"/>
            </a:br>
            <a:r>
              <a:rPr lang="ko"/>
              <a:t>달력의 범위 등을 </a:t>
            </a:r>
            <a:br>
              <a:rPr lang="ko"/>
            </a:br>
            <a:r>
              <a:rPr lang="ko"/>
              <a:t>지정할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코드를 작성한 뒤,</a:t>
            </a:r>
            <a:br>
              <a:rPr lang="ko"/>
            </a:br>
            <a:r>
              <a:rPr lang="ko"/>
              <a:t>Run을 눌러 확인해봅시다.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44" name="Google Shape;544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일요일은 빨갛게, 토요일은 파랗게 만들어주기 위해 이전 코드 아래에 </a:t>
            </a:r>
            <a:br>
              <a:rPr lang="ko"/>
            </a:br>
            <a:r>
              <a:rPr lang="ko"/>
              <a:t>다음과 같이 적습니다.</a:t>
            </a:r>
            <a:endParaRPr/>
          </a:p>
        </p:txBody>
      </p:sp>
      <p:pic>
        <p:nvPicPr>
          <p:cNvPr id="545" name="Google Shape;545;p78"/>
          <p:cNvPicPr preferRelativeResize="0"/>
          <p:nvPr/>
        </p:nvPicPr>
        <p:blipFill rotWithShape="1">
          <a:blip r:embed="rId3">
            <a:alphaModFix/>
          </a:blip>
          <a:srcRect l="21782" t="34643" r="51392" b="32883"/>
          <a:stretch/>
        </p:blipFill>
        <p:spPr>
          <a:xfrm>
            <a:off x="391350" y="1921825"/>
            <a:ext cx="4023226" cy="27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51" name="Google Shape;551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일요일은 빨갛게, 토요일은 파랗게 만들어주기 위해 이전 코드 아래에 </a:t>
            </a:r>
            <a:br>
              <a:rPr lang="ko"/>
            </a:br>
            <a:r>
              <a:rPr lang="ko"/>
              <a:t>다음과 같이 적습니다.</a:t>
            </a:r>
            <a:endParaRPr/>
          </a:p>
        </p:txBody>
      </p:sp>
      <p:sp>
        <p:nvSpPr>
          <p:cNvPr id="552" name="Google Shape;552;p79"/>
          <p:cNvSpPr txBox="1">
            <a:spLocks noGrp="1"/>
          </p:cNvSpPr>
          <p:nvPr>
            <p:ph type="body" idx="1"/>
          </p:nvPr>
        </p:nvSpPr>
        <p:spPr>
          <a:xfrm>
            <a:off x="4933875" y="4144150"/>
            <a:ext cx="37167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빨간 전구가 생기면, </a:t>
            </a:r>
            <a:br>
              <a:rPr lang="ko"/>
            </a:br>
            <a:r>
              <a:rPr lang="ko"/>
              <a:t>아래의 inner class를 클릭합니다.</a:t>
            </a:r>
            <a:endParaRPr/>
          </a:p>
        </p:txBody>
      </p:sp>
      <p:pic>
        <p:nvPicPr>
          <p:cNvPr id="553" name="Google Shape;553;p79"/>
          <p:cNvPicPr preferRelativeResize="0"/>
          <p:nvPr/>
        </p:nvPicPr>
        <p:blipFill rotWithShape="1">
          <a:blip r:embed="rId3">
            <a:alphaModFix/>
          </a:blip>
          <a:srcRect l="21782" t="34643" r="51392" b="32883"/>
          <a:stretch/>
        </p:blipFill>
        <p:spPr>
          <a:xfrm>
            <a:off x="391350" y="1921825"/>
            <a:ext cx="4023226" cy="273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9"/>
          <p:cNvPicPr preferRelativeResize="0"/>
          <p:nvPr/>
        </p:nvPicPr>
        <p:blipFill rotWithShape="1">
          <a:blip r:embed="rId4">
            <a:alphaModFix/>
          </a:blip>
          <a:srcRect l="19808" t="57635" r="57874" b="31230"/>
          <a:stretch/>
        </p:blipFill>
        <p:spPr>
          <a:xfrm>
            <a:off x="4710225" y="3026325"/>
            <a:ext cx="3983002" cy="111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60" name="Google Shape;560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자동으로 생긴 코드에서 다시 빨간 전구가 생기면, implement를 선택합니다.</a:t>
            </a:r>
            <a:endParaRPr/>
          </a:p>
        </p:txBody>
      </p:sp>
      <p:pic>
        <p:nvPicPr>
          <p:cNvPr id="561" name="Google Shape;561;p80"/>
          <p:cNvPicPr preferRelativeResize="0"/>
          <p:nvPr/>
        </p:nvPicPr>
        <p:blipFill rotWithShape="1">
          <a:blip r:embed="rId3">
            <a:alphaModFix/>
          </a:blip>
          <a:srcRect l="20557" t="60325" r="53686" b="19838"/>
          <a:stretch/>
        </p:blipFill>
        <p:spPr>
          <a:xfrm>
            <a:off x="311700" y="1592275"/>
            <a:ext cx="3809477" cy="16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67" name="Google Shape;567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자동으로 생긴 코드에서 다시 빨간 전구가 생기면, implement를 선택합니다.</a:t>
            </a:r>
            <a:endParaRPr/>
          </a:p>
        </p:txBody>
      </p:sp>
      <p:pic>
        <p:nvPicPr>
          <p:cNvPr id="568" name="Google Shape;568;p81"/>
          <p:cNvPicPr preferRelativeResize="0"/>
          <p:nvPr/>
        </p:nvPicPr>
        <p:blipFill rotWithShape="1">
          <a:blip r:embed="rId3">
            <a:alphaModFix/>
          </a:blip>
          <a:srcRect l="20557" t="60325" r="53686" b="19838"/>
          <a:stretch/>
        </p:blipFill>
        <p:spPr>
          <a:xfrm>
            <a:off x="311700" y="1592275"/>
            <a:ext cx="3809477" cy="16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81"/>
          <p:cNvPicPr preferRelativeResize="0"/>
          <p:nvPr/>
        </p:nvPicPr>
        <p:blipFill rotWithShape="1">
          <a:blip r:embed="rId4">
            <a:alphaModFix/>
          </a:blip>
          <a:srcRect l="22940" t="44045" r="56598" b="35029"/>
          <a:stretch/>
        </p:blipFill>
        <p:spPr>
          <a:xfrm>
            <a:off x="4605400" y="2679425"/>
            <a:ext cx="3870499" cy="222647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1"/>
          <p:cNvSpPr txBox="1">
            <a:spLocks noGrp="1"/>
          </p:cNvSpPr>
          <p:nvPr>
            <p:ph type="body" idx="1"/>
          </p:nvPr>
        </p:nvSpPr>
        <p:spPr>
          <a:xfrm>
            <a:off x="4378300" y="1876863"/>
            <a:ext cx="46881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새로 생긴 창에서 확인을 누르면, 아래에 코드가 자동으로 생성됩니다.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76" name="Google Shape;576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생성된 코드를 다음과 같이 대체합니다.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달력에서 각 날짜의 값이 일요일이거나 토요일이면 각각에 맞추어 빨간색 또는 파란색으로 글씨의 색을 바꾸어줍니다.</a:t>
            </a:r>
            <a:endParaRPr/>
          </a:p>
        </p:txBody>
      </p:sp>
      <p:pic>
        <p:nvPicPr>
          <p:cNvPr id="577" name="Google Shape;577;p82"/>
          <p:cNvPicPr preferRelativeResize="0"/>
          <p:nvPr/>
        </p:nvPicPr>
        <p:blipFill rotWithShape="1">
          <a:blip r:embed="rId3">
            <a:alphaModFix/>
          </a:blip>
          <a:srcRect l="22486" t="9405" r="55732" b="58938"/>
          <a:stretch/>
        </p:blipFill>
        <p:spPr>
          <a:xfrm>
            <a:off x="1111150" y="2431950"/>
            <a:ext cx="2616888" cy="246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2"/>
          <p:cNvPicPr preferRelativeResize="0"/>
          <p:nvPr/>
        </p:nvPicPr>
        <p:blipFill rotWithShape="1">
          <a:blip r:embed="rId3">
            <a:alphaModFix/>
          </a:blip>
          <a:srcRect l="22486" t="42692" r="55732" b="25651"/>
          <a:stretch/>
        </p:blipFill>
        <p:spPr>
          <a:xfrm>
            <a:off x="5063426" y="2431958"/>
            <a:ext cx="2616874" cy="246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84" name="Google Shape;584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생성된 코드를 다음과 같이 대체합니다.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달력에서 각 날짜의 값이 일요일이거나 토요일이면 각각에 맞추어 빨간색 또는 파란색으로 글씨의 색을 바꾸어줍니다.</a:t>
            </a:r>
            <a:endParaRPr/>
          </a:p>
        </p:txBody>
      </p:sp>
      <p:pic>
        <p:nvPicPr>
          <p:cNvPr id="585" name="Google Shape;585;p83"/>
          <p:cNvPicPr preferRelativeResize="0"/>
          <p:nvPr/>
        </p:nvPicPr>
        <p:blipFill rotWithShape="1">
          <a:blip r:embed="rId3">
            <a:alphaModFix/>
          </a:blip>
          <a:srcRect l="22486" t="9405" r="55732" b="58938"/>
          <a:stretch/>
        </p:blipFill>
        <p:spPr>
          <a:xfrm>
            <a:off x="1111150" y="2431950"/>
            <a:ext cx="2616888" cy="246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3"/>
          <p:cNvPicPr preferRelativeResize="0"/>
          <p:nvPr/>
        </p:nvPicPr>
        <p:blipFill rotWithShape="1">
          <a:blip r:embed="rId3">
            <a:alphaModFix/>
          </a:blip>
          <a:srcRect l="22486" t="42692" r="55732" b="25651"/>
          <a:stretch/>
        </p:blipFill>
        <p:spPr>
          <a:xfrm>
            <a:off x="5063426" y="2431958"/>
            <a:ext cx="2616874" cy="24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3"/>
          <p:cNvPicPr preferRelativeResize="0"/>
          <p:nvPr/>
        </p:nvPicPr>
        <p:blipFill rotWithShape="1">
          <a:blip r:embed="rId4">
            <a:alphaModFix/>
          </a:blip>
          <a:srcRect l="65956" t="4621" r="12949" b="20111"/>
          <a:stretch/>
        </p:blipFill>
        <p:spPr>
          <a:xfrm>
            <a:off x="2956125" y="346550"/>
            <a:ext cx="2250274" cy="45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593" name="Google Shape;593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private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 </a:t>
            </a:r>
            <a:r>
              <a:rPr lang="ko">
                <a:solidFill>
                  <a:srgbClr val="9876AA"/>
                </a:solidFill>
                <a:highlight>
                  <a:srgbClr val="2B2B2B"/>
                </a:highlight>
              </a:rPr>
              <a:t>ksop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=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new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String[]{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"2018/12/5"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"2018/11/10"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"2018/11/17"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;</a:t>
            </a:r>
            <a:endParaRPr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위와 같은 형식으로 특별한 일정들을 가지고 있는 String Array를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ksop 일정 뿐만 아니라 자신만의 특별한 일정을 같은 형식으로 추가할 수 있습니다.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ko"/>
              <a:t>JAVA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599" name="Google Shape;599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private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 </a:t>
            </a:r>
            <a:r>
              <a:rPr lang="ko">
                <a:solidFill>
                  <a:srgbClr val="9876AA"/>
                </a:solidFill>
                <a:highlight>
                  <a:srgbClr val="2B2B2B"/>
                </a:highlight>
              </a:rPr>
              <a:t>ksop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=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new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String[]{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"2018/12/5"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"2018/11/10"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"2018/11/17"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;</a:t>
            </a:r>
            <a:endParaRPr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위와 같은 형식으로 특별한 일정들을 가지고 있는 String Array를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ksop 일정 뿐만 아니라 자신만의 특별한 일정을 같은 형식으로 추가할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예시로, 다음의 두가지의 일정 정보를 가지고 있는 array를 만듭니다.</a:t>
            </a:r>
            <a:endParaRPr/>
          </a:p>
        </p:txBody>
      </p:sp>
      <p:pic>
        <p:nvPicPr>
          <p:cNvPr id="600" name="Google Shape;600;p85"/>
          <p:cNvPicPr preferRelativeResize="0"/>
          <p:nvPr/>
        </p:nvPicPr>
        <p:blipFill rotWithShape="1">
          <a:blip r:embed="rId3">
            <a:alphaModFix/>
          </a:blip>
          <a:srcRect l="20942" t="11684" r="48946" b="70244"/>
          <a:stretch/>
        </p:blipFill>
        <p:spPr>
          <a:xfrm>
            <a:off x="2131475" y="3556475"/>
            <a:ext cx="4556477" cy="15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606" name="Google Shape;606;p86"/>
          <p:cNvSpPr txBox="1">
            <a:spLocks noGrp="1"/>
          </p:cNvSpPr>
          <p:nvPr>
            <p:ph type="body" idx="1"/>
          </p:nvPr>
        </p:nvSpPr>
        <p:spPr>
          <a:xfrm>
            <a:off x="311700" y="1054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알맞은 자리에 다음의 코드를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선택한 날짜의 정보를 가지는 fullDay가 일정에 들어있는지 확인하고 </a:t>
            </a:r>
            <a:br>
              <a:rPr lang="ko"/>
            </a:br>
            <a:r>
              <a:rPr lang="ko"/>
              <a:t>정보를 알려줍니다.</a:t>
            </a:r>
            <a:endParaRPr/>
          </a:p>
        </p:txBody>
      </p:sp>
      <p:pic>
        <p:nvPicPr>
          <p:cNvPr id="607" name="Google Shape;607;p86"/>
          <p:cNvPicPr preferRelativeResize="0"/>
          <p:nvPr/>
        </p:nvPicPr>
        <p:blipFill rotWithShape="1">
          <a:blip r:embed="rId3">
            <a:alphaModFix/>
          </a:blip>
          <a:srcRect l="19107" t="25817" r="22654" b="40487"/>
          <a:stretch/>
        </p:blipFill>
        <p:spPr>
          <a:xfrm>
            <a:off x="517249" y="2376051"/>
            <a:ext cx="7987723" cy="25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613" name="Google Shape;613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 rotWithShape="1">
          <a:blip r:embed="rId3">
            <a:alphaModFix/>
          </a:blip>
          <a:srcRect l="66032" t="4478" r="13102" b="20248"/>
          <a:stretch/>
        </p:blipFill>
        <p:spPr>
          <a:xfrm>
            <a:off x="311700" y="1076225"/>
            <a:ext cx="1907851" cy="38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7"/>
          <p:cNvPicPr preferRelativeResize="0"/>
          <p:nvPr/>
        </p:nvPicPr>
        <p:blipFill rotWithShape="1">
          <a:blip r:embed="rId4">
            <a:alphaModFix/>
          </a:blip>
          <a:srcRect l="66047" t="4643" r="13088" b="21304"/>
          <a:stretch/>
        </p:blipFill>
        <p:spPr>
          <a:xfrm>
            <a:off x="3576150" y="1076225"/>
            <a:ext cx="1907851" cy="380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7"/>
          <p:cNvPicPr preferRelativeResize="0"/>
          <p:nvPr/>
        </p:nvPicPr>
        <p:blipFill rotWithShape="1">
          <a:blip r:embed="rId5">
            <a:alphaModFix/>
          </a:blip>
          <a:srcRect l="66062" t="4674" r="13379" b="20052"/>
          <a:stretch/>
        </p:blipFill>
        <p:spPr>
          <a:xfrm>
            <a:off x="6840600" y="1076225"/>
            <a:ext cx="1879877" cy="38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622" name="Google Shape;622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각자 자신만의 일정을 정리하여 달력을 완성합니다.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xml에 textview를 추가하여 그 내용을 바꾸어 주는 것으로 </a:t>
            </a:r>
            <a:br>
              <a:rPr lang="ko"/>
            </a:br>
            <a:r>
              <a:rPr lang="ko"/>
              <a:t>일정을 확인할 수 있습니다.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글씨의 색과 폰트는 xml파일에서 조절할 수 있습니다.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구글 지도 API 사용하기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API란?</a:t>
            </a:r>
            <a:endParaRPr/>
          </a:p>
        </p:txBody>
      </p:sp>
      <p:sp>
        <p:nvSpPr>
          <p:cNvPr id="633" name="Google Shape;633;p90"/>
          <p:cNvSpPr txBox="1">
            <a:spLocks noGrp="1"/>
          </p:cNvSpPr>
          <p:nvPr>
            <p:ph type="body" idx="1"/>
          </p:nvPr>
        </p:nvSpPr>
        <p:spPr>
          <a:xfrm>
            <a:off x="397225" y="873200"/>
            <a:ext cx="8069100" cy="4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Application Programming Interface는 응용 프로그램에서 사용할 수 있도록, 운영체제나 프로그래밍 언어가 제공하는 기능을 제어할 수 있게 만든 인터페이스를 뜻한다. 주로 파일 제어, 창 제어, 화상 처리, 문자 제어등을 위한 인터페이스를 제공한다.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274320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이미 제공되는 프로그래밍 사이의 연결을 통해 </a:t>
            </a:r>
            <a:br>
              <a:rPr lang="ko"/>
            </a:br>
            <a:r>
              <a:rPr lang="ko"/>
              <a:t>	다른 프로그램을 사용할 수 있도록 합니다.</a:t>
            </a:r>
            <a:endParaRPr/>
          </a:p>
        </p:txBody>
      </p:sp>
      <p:pic>
        <p:nvPicPr>
          <p:cNvPr id="634" name="Google Shape;63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850" y="1808300"/>
            <a:ext cx="3340425" cy="32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menifest 파일 수정</a:t>
            </a:r>
            <a:endParaRPr/>
          </a:p>
        </p:txBody>
      </p:sp>
      <p:sp>
        <p:nvSpPr>
          <p:cNvPr id="640" name="Google Shape;640;p91"/>
          <p:cNvSpPr txBox="1">
            <a:spLocks noGrp="1"/>
          </p:cNvSpPr>
          <p:nvPr>
            <p:ph type="body" idx="1"/>
          </p:nvPr>
        </p:nvSpPr>
        <p:spPr>
          <a:xfrm>
            <a:off x="397225" y="1159600"/>
            <a:ext cx="80691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어플리케이션이 연락처의 정보를 가져오거나, 앨범에 접근하거나, 위치 정보를 받고 전화하는 기능 등이 필요하면 사용자는 이를 허락할 것인지, 거부할 것인지 확인할 권리가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구글 지도 API를 통해 지도에 특정 위치를 표시하고, </a:t>
            </a:r>
            <a:br>
              <a:rPr lang="ko"/>
            </a:br>
            <a:r>
              <a:rPr lang="ko"/>
              <a:t>우리의 위치에 맞게 지도를 이동해주게 하기 위해서는</a:t>
            </a:r>
            <a:br>
              <a:rPr lang="ko"/>
            </a:br>
            <a:r>
              <a:rPr lang="ko"/>
              <a:t>위치 정보를 받아와야 합니다.</a:t>
            </a:r>
            <a:br>
              <a:rPr lang="ko"/>
            </a:br>
            <a:r>
              <a:rPr lang="ko"/>
              <a:t/>
            </a:r>
            <a:br>
              <a:rPr lang="ko"/>
            </a:br>
            <a:r>
              <a:rPr lang="ko"/>
              <a:t>이를 Permission을 체크한다고 말합니다.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menifest 파일 수정</a:t>
            </a:r>
            <a:endParaRPr/>
          </a:p>
        </p:txBody>
      </p:sp>
      <p:sp>
        <p:nvSpPr>
          <p:cNvPr id="646" name="Google Shape;646;p92"/>
          <p:cNvSpPr txBox="1">
            <a:spLocks noGrp="1"/>
          </p:cNvSpPr>
          <p:nvPr>
            <p:ph type="body" idx="1"/>
          </p:nvPr>
        </p:nvSpPr>
        <p:spPr>
          <a:xfrm>
            <a:off x="397225" y="1159600"/>
            <a:ext cx="80691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src탭 아래 main함수 아래에는 AndroidManifest라는 파일이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이는 전체 어플리케이션의 퍼미션 체크, 다른 api 사용 등을 조정합니다.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맨위, &lt;manifest 단락과 &lt;application 단락 사이에 다음과 같은 코드를 추가합니다.</a:t>
            </a:r>
            <a:endParaRPr/>
          </a:p>
        </p:txBody>
      </p:sp>
      <p:pic>
        <p:nvPicPr>
          <p:cNvPr id="647" name="Google Shape;6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50" y="3124300"/>
            <a:ext cx="61722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menifest 파일 수정</a:t>
            </a:r>
            <a:endParaRPr/>
          </a:p>
        </p:txBody>
      </p:sp>
      <p:sp>
        <p:nvSpPr>
          <p:cNvPr id="653" name="Google Shape;653;p93"/>
          <p:cNvSpPr txBox="1">
            <a:spLocks noGrp="1"/>
          </p:cNvSpPr>
          <p:nvPr>
            <p:ph type="body" idx="1"/>
          </p:nvPr>
        </p:nvSpPr>
        <p:spPr>
          <a:xfrm>
            <a:off x="397225" y="1071600"/>
            <a:ext cx="80691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src탭 아래 main함수 아래에는 AndroidManifest라는 파일이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이는 전체 어플리케이션의 퍼미션 체크, 다른 api 사용 등을 조정합니다.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맨위, &lt;application 단락 안에 다음과 같은 코드를 추가합니다.</a:t>
            </a:r>
            <a:endParaRPr/>
          </a:p>
        </p:txBody>
      </p:sp>
      <p:pic>
        <p:nvPicPr>
          <p:cNvPr id="654" name="Google Shape;6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25" y="2627613"/>
            <a:ext cx="81915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xml 파일 수정</a:t>
            </a:r>
            <a:endParaRPr/>
          </a:p>
        </p:txBody>
      </p:sp>
      <p:sp>
        <p:nvSpPr>
          <p:cNvPr id="660" name="Google Shape;660;p94"/>
          <p:cNvSpPr txBox="1">
            <a:spLocks noGrp="1"/>
          </p:cNvSpPr>
          <p:nvPr>
            <p:ph type="body" idx="1"/>
          </p:nvPr>
        </p:nvSpPr>
        <p:spPr>
          <a:xfrm>
            <a:off x="383250" y="1068800"/>
            <a:ext cx="40386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 API를 통해 지도를 띄우고,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java 함수를 통해 특정 지역에 우리가 바라는 특정 지역에 핀으로 표시하고,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핀을 클릭하면 그 장소의 특징과 정보를 아래 공간에 띄울 것입니다.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/>
            </a:r>
            <a:br>
              <a:rPr lang="ko"/>
            </a:br>
            <a:r>
              <a:rPr lang="ko"/>
              <a:t/>
            </a:r>
            <a:br>
              <a:rPr lang="ko"/>
            </a:br>
            <a:r>
              <a:rPr lang="ko"/>
              <a:t>xml파일에서 드래그드롭을 통해 오른쪽 화면과 비슷하게 만들어보세요!</a:t>
            </a:r>
            <a:endParaRPr/>
          </a:p>
        </p:txBody>
      </p:sp>
      <p:pic>
        <p:nvPicPr>
          <p:cNvPr id="661" name="Google Shape;661;p94"/>
          <p:cNvPicPr preferRelativeResize="0"/>
          <p:nvPr/>
        </p:nvPicPr>
        <p:blipFill rotWithShape="1">
          <a:blip r:embed="rId3">
            <a:alphaModFix/>
          </a:blip>
          <a:srcRect t="2977" b="9179"/>
          <a:stretch/>
        </p:blipFill>
        <p:spPr>
          <a:xfrm>
            <a:off x="5602350" y="567712"/>
            <a:ext cx="2297050" cy="41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 dirty="0"/>
              <a:t>제임스 고슬링이 1995년 가전제품을 제어하기 위하여 고안한 </a:t>
            </a:r>
            <a:br>
              <a:rPr lang="ko" dirty="0"/>
            </a:br>
            <a:r>
              <a:rPr lang="ko" dirty="0"/>
              <a:t>프로그래밍 언어이다.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 dirty="0"/>
              <a:t>웹이 등장하고 모바일 플랫폼(안드로이드)의 수요가 폭발적으로 늘면서 JAVA의 수요 또한 증가하였다.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xml 파일 수정</a:t>
            </a:r>
            <a:endParaRPr/>
          </a:p>
        </p:txBody>
      </p:sp>
      <p:sp>
        <p:nvSpPr>
          <p:cNvPr id="667" name="Google Shape;667;p95"/>
          <p:cNvSpPr txBox="1">
            <a:spLocks noGrp="1"/>
          </p:cNvSpPr>
          <p:nvPr>
            <p:ph type="body" idx="1"/>
          </p:nvPr>
        </p:nvSpPr>
        <p:spPr>
          <a:xfrm>
            <a:off x="383250" y="1068800"/>
            <a:ext cx="40386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Tips! Frame layout과 Linear layout을 적절히 활용하세요.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지도 오브젝트의 코드는 다음과 같습니다.</a:t>
            </a:r>
            <a:endParaRPr/>
          </a:p>
        </p:txBody>
      </p:sp>
      <p:pic>
        <p:nvPicPr>
          <p:cNvPr id="668" name="Google Shape;66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00" y="3035250"/>
            <a:ext cx="4580275" cy="16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800" y="321325"/>
            <a:ext cx="2850650" cy="26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6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pic>
        <p:nvPicPr>
          <p:cNvPr id="675" name="Google Shape;67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75" y="803350"/>
            <a:ext cx="7310849" cy="42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96"/>
          <p:cNvSpPr txBox="1">
            <a:spLocks noGrp="1"/>
          </p:cNvSpPr>
          <p:nvPr>
            <p:ph type="body" idx="1"/>
          </p:nvPr>
        </p:nvSpPr>
        <p:spPr>
          <a:xfrm>
            <a:off x="3003750" y="1012900"/>
            <a:ext cx="486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000000"/>
                </a:solidFill>
              </a:rPr>
              <a:t>우리가 필요한 permission은 다음과 같습니다.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7" name="Google Shape;677;p96"/>
          <p:cNvSpPr/>
          <p:nvPr/>
        </p:nvSpPr>
        <p:spPr>
          <a:xfrm>
            <a:off x="3263450" y="803350"/>
            <a:ext cx="4672200" cy="2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78" name="Google Shape;678;p96"/>
          <p:cNvSpPr txBox="1">
            <a:spLocks noGrp="1"/>
          </p:cNvSpPr>
          <p:nvPr>
            <p:ph type="body" idx="1"/>
          </p:nvPr>
        </p:nvSpPr>
        <p:spPr>
          <a:xfrm>
            <a:off x="2752250" y="2989775"/>
            <a:ext cx="5539500" cy="15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이는 액티비티가 생성되기 전에 먼저 확인을 해야하기 때문에, 이전과는 달리 onConcrete 함수보다 윗부분에 onReuestPermissionsResult 함수를 만듭니다.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000000"/>
                </a:solidFill>
              </a:rPr>
              <a:t>이 코드를 액티비티 안, 제일 위에 써주세요.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7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684" name="Google Shape;684;p97"/>
          <p:cNvSpPr txBox="1">
            <a:spLocks noGrp="1"/>
          </p:cNvSpPr>
          <p:nvPr>
            <p:ph type="body" idx="1"/>
          </p:nvPr>
        </p:nvSpPr>
        <p:spPr>
          <a:xfrm>
            <a:off x="2829100" y="505950"/>
            <a:ext cx="34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onConcrete 함수 안에 </a:t>
            </a:r>
            <a:br>
              <a:rPr lang="ko">
                <a:solidFill>
                  <a:srgbClr val="B7B7B7"/>
                </a:solidFill>
              </a:rPr>
            </a:br>
            <a:r>
              <a:rPr lang="ko">
                <a:solidFill>
                  <a:srgbClr val="B7B7B7"/>
                </a:solidFill>
              </a:rPr>
              <a:t>지도가 해야할 일을 넣습니다. 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85" name="Google Shape;685;p97"/>
          <p:cNvSpPr txBox="1">
            <a:spLocks noGrp="1"/>
          </p:cNvSpPr>
          <p:nvPr>
            <p:ph type="body" idx="1"/>
          </p:nvPr>
        </p:nvSpPr>
        <p:spPr>
          <a:xfrm>
            <a:off x="5011200" y="1480925"/>
            <a:ext cx="37233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setMapPoints()는 우리가 정보를 줄 특수한 장소들에 대한 정보입니다.</a:t>
            </a:r>
            <a:br>
              <a:rPr lang="ko">
                <a:solidFill>
                  <a:srgbClr val="B7B7B7"/>
                </a:solidFill>
              </a:rPr>
            </a:br>
            <a:endParaRPr>
              <a:solidFill>
                <a:srgbClr val="B7B7B7"/>
              </a:solidFill>
            </a:endParaRPr>
          </a:p>
        </p:txBody>
      </p:sp>
      <p:pic>
        <p:nvPicPr>
          <p:cNvPr id="686" name="Google Shape;68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5" y="1218350"/>
            <a:ext cx="4636850" cy="30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97"/>
          <p:cNvSpPr/>
          <p:nvPr/>
        </p:nvSpPr>
        <p:spPr>
          <a:xfrm>
            <a:off x="171975" y="1183425"/>
            <a:ext cx="2573400" cy="25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88" name="Google Shape;688;p97"/>
          <p:cNvSpPr/>
          <p:nvPr/>
        </p:nvSpPr>
        <p:spPr>
          <a:xfrm>
            <a:off x="570150" y="1990875"/>
            <a:ext cx="938700" cy="20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89" name="Google Shape;689;p97"/>
          <p:cNvSpPr txBox="1">
            <a:spLocks noGrp="1"/>
          </p:cNvSpPr>
          <p:nvPr>
            <p:ph type="body" idx="1"/>
          </p:nvPr>
        </p:nvSpPr>
        <p:spPr>
          <a:xfrm>
            <a:off x="4976250" y="2822125"/>
            <a:ext cx="37233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Click listener는 지도의 장소가 클릭되었을 때에 어떠한 일을 할지 정해줍니다.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90" name="Google Shape;690;p97"/>
          <p:cNvSpPr/>
          <p:nvPr/>
        </p:nvSpPr>
        <p:spPr>
          <a:xfrm>
            <a:off x="633025" y="2193375"/>
            <a:ext cx="2244900" cy="20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98"/>
          <p:cNvPicPr preferRelativeResize="0"/>
          <p:nvPr/>
        </p:nvPicPr>
        <p:blipFill rotWithShape="1">
          <a:blip r:embed="rId3">
            <a:alphaModFix/>
          </a:blip>
          <a:srcRect b="59125"/>
          <a:stretch/>
        </p:blipFill>
        <p:spPr>
          <a:xfrm>
            <a:off x="2455352" y="2407475"/>
            <a:ext cx="6342023" cy="24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98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697" name="Google Shape;697;p98"/>
          <p:cNvSpPr txBox="1">
            <a:spLocks noGrp="1"/>
          </p:cNvSpPr>
          <p:nvPr>
            <p:ph type="body" idx="1"/>
          </p:nvPr>
        </p:nvSpPr>
        <p:spPr>
          <a:xfrm>
            <a:off x="549600" y="991925"/>
            <a:ext cx="80448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Map은 어떠한 키가 있으면 그것의 값을 반환해주는 데이터의 형태입니다.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장소의 이름과 위치를 짝지어 HashMap에 넣습니다. </a:t>
            </a:r>
            <a:br>
              <a:rPr lang="ko">
                <a:solidFill>
                  <a:srgbClr val="B7B7B7"/>
                </a:solidFill>
              </a:rPr>
            </a:br>
            <a:r>
              <a:rPr lang="ko">
                <a:solidFill>
                  <a:srgbClr val="B7B7B7"/>
                </a:solidFill>
              </a:rPr>
              <a:t>장소의 위치는 위도와 경도 값을 검색합니다.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99"/>
          <p:cNvPicPr preferRelativeResize="0"/>
          <p:nvPr/>
        </p:nvPicPr>
        <p:blipFill rotWithShape="1">
          <a:blip r:embed="rId3">
            <a:alphaModFix/>
          </a:blip>
          <a:srcRect l="3377" t="39451" r="35884" b="32527"/>
          <a:stretch/>
        </p:blipFill>
        <p:spPr>
          <a:xfrm>
            <a:off x="402425" y="1886100"/>
            <a:ext cx="4587750" cy="2004849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99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04" name="Google Shape;704;p99"/>
          <p:cNvSpPr txBox="1">
            <a:spLocks noGrp="1"/>
          </p:cNvSpPr>
          <p:nvPr>
            <p:ph type="body" idx="1"/>
          </p:nvPr>
        </p:nvSpPr>
        <p:spPr>
          <a:xfrm>
            <a:off x="5262625" y="1578725"/>
            <a:ext cx="3723300" cy="29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지도에 실제로 각 포인트들을 넣습니다.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MarkerOption이 하나의 포인트가 되고, 이 마커의 위치와 이름, 아이콘(지도에 표시될 핀의 모양)을 정할 수 있습니다.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00"/>
          <p:cNvPicPr preferRelativeResize="0"/>
          <p:nvPr/>
        </p:nvPicPr>
        <p:blipFill rotWithShape="1">
          <a:blip r:embed="rId3">
            <a:alphaModFix/>
          </a:blip>
          <a:srcRect l="2750" t="60228" r="-2749" b="-1103"/>
          <a:stretch/>
        </p:blipFill>
        <p:spPr>
          <a:xfrm>
            <a:off x="1400990" y="1995350"/>
            <a:ext cx="6342023" cy="24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00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11" name="Google Shape;711;p100"/>
          <p:cNvSpPr txBox="1">
            <a:spLocks noGrp="1"/>
          </p:cNvSpPr>
          <p:nvPr>
            <p:ph type="body" idx="1"/>
          </p:nvPr>
        </p:nvSpPr>
        <p:spPr>
          <a:xfrm>
            <a:off x="863925" y="1125825"/>
            <a:ext cx="70368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혹시, 지도의 아이콘을 클릭했을 때에 지도 아래에 표시하고 싶은 정보가 있다면, 아래와 같이 추가해줍니다.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1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17" name="Google Shape;717;p101"/>
          <p:cNvSpPr txBox="1">
            <a:spLocks noGrp="1"/>
          </p:cNvSpPr>
          <p:nvPr>
            <p:ph type="body" idx="1"/>
          </p:nvPr>
        </p:nvSpPr>
        <p:spPr>
          <a:xfrm>
            <a:off x="5004225" y="1218350"/>
            <a:ext cx="3723300" cy="28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다시, 위의 getMapAsync 함수를 썼던 곳으로 돌아와, 맵의 아이콘이 클릭되었을 때에 아래에 정보를 표시할 수 있도록 합니다.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맵에서 마커가 클릭되면, 마커의 이름을 가지고 그것에 대한 정보를 찾아 TextView에 넣어줍니다.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718" name="Google Shape;7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5" y="1218350"/>
            <a:ext cx="4636850" cy="30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1"/>
          <p:cNvSpPr/>
          <p:nvPr/>
        </p:nvSpPr>
        <p:spPr>
          <a:xfrm>
            <a:off x="633025" y="2193375"/>
            <a:ext cx="4061100" cy="1983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2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25" name="Google Shape;725;p102"/>
          <p:cNvSpPr txBox="1">
            <a:spLocks noGrp="1"/>
          </p:cNvSpPr>
          <p:nvPr>
            <p:ph type="body" idx="1"/>
          </p:nvPr>
        </p:nvSpPr>
        <p:spPr>
          <a:xfrm>
            <a:off x="311700" y="755100"/>
            <a:ext cx="8520600" cy="44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이제 마커가 정상적으로 모두 추가가 되고, 클릭 리스너가 옳게 정보를 표시하면 가상머신에서 아래와 같이 작동합니다. 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여러분들의 집, 학교, KSOP 수업장 등을 표시하고, 정보를 넣어보세요!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726" name="Google Shape;726;p102"/>
          <p:cNvPicPr preferRelativeResize="0"/>
          <p:nvPr/>
        </p:nvPicPr>
        <p:blipFill rotWithShape="1">
          <a:blip r:embed="rId3">
            <a:alphaModFix/>
          </a:blip>
          <a:srcRect t="2699" b="9373"/>
          <a:stretch/>
        </p:blipFill>
        <p:spPr>
          <a:xfrm>
            <a:off x="1557775" y="1516325"/>
            <a:ext cx="1677822" cy="303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2"/>
          <p:cNvPicPr preferRelativeResize="0"/>
          <p:nvPr/>
        </p:nvPicPr>
        <p:blipFill rotWithShape="1">
          <a:blip r:embed="rId4">
            <a:alphaModFix/>
          </a:blip>
          <a:srcRect t="3112" b="8959"/>
          <a:stretch/>
        </p:blipFill>
        <p:spPr>
          <a:xfrm>
            <a:off x="3379100" y="1516333"/>
            <a:ext cx="1677822" cy="303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02"/>
          <p:cNvPicPr preferRelativeResize="0"/>
          <p:nvPr/>
        </p:nvPicPr>
        <p:blipFill rotWithShape="1">
          <a:blip r:embed="rId5">
            <a:alphaModFix/>
          </a:blip>
          <a:srcRect t="3244" b="8827"/>
          <a:stretch/>
        </p:blipFill>
        <p:spPr>
          <a:xfrm>
            <a:off x="5223827" y="1516333"/>
            <a:ext cx="1677822" cy="303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8. Array를 이용한 </a:t>
            </a:r>
            <a:br>
              <a:rPr lang="ko"/>
            </a:br>
            <a:r>
              <a:rPr lang="ko"/>
              <a:t>   Lottery 만들기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로또 화면 만들기(XML)</a:t>
            </a:r>
            <a:endParaRPr/>
          </a:p>
        </p:txBody>
      </p:sp>
      <p:sp>
        <p:nvSpPr>
          <p:cNvPr id="739" name="Google Shape;739;p104"/>
          <p:cNvSpPr txBox="1">
            <a:spLocks noGrp="1"/>
          </p:cNvSpPr>
          <p:nvPr>
            <p:ph type="body" idx="1"/>
          </p:nvPr>
        </p:nvSpPr>
        <p:spPr>
          <a:xfrm>
            <a:off x="311700" y="1706338"/>
            <a:ext cx="62682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다음의 화면을 만들기 위해 linear layout을 배치합니다.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반드시 동일할 필요는 없습니다.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제비뽑기와 같이, 맨 아래 버튼을 클릭하면 자동으로 번호가 출력되는 것이 확인될 수 있도록 만들어주세요!</a:t>
            </a:r>
            <a:endParaRPr/>
          </a:p>
        </p:txBody>
      </p:sp>
      <p:pic>
        <p:nvPicPr>
          <p:cNvPr id="740" name="Google Shape;74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02" y="1006889"/>
            <a:ext cx="2074250" cy="33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2843</Words>
  <Application>Microsoft Office PowerPoint</Application>
  <PresentationFormat>화면 슬라이드 쇼(16:9)</PresentationFormat>
  <Paragraphs>438</Paragraphs>
  <Slides>105</Slides>
  <Notes>105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6" baseType="lpstr">
      <vt:lpstr>Simple Dark</vt:lpstr>
      <vt:lpstr>Android Studio with JAVA</vt:lpstr>
      <vt:lpstr>What is Android Studio?</vt:lpstr>
      <vt:lpstr>What is Android Studio?</vt:lpstr>
      <vt:lpstr>What is Android Studio?</vt:lpstr>
      <vt:lpstr>Java SE Development Kit Set-up</vt:lpstr>
      <vt:lpstr>Android Studio Set-up</vt:lpstr>
      <vt:lpstr>목차  JAVA 데이타 타입 변수 선언 코드의 형태 연산 조건문</vt:lpstr>
      <vt:lpstr>JAVA</vt:lpstr>
      <vt:lpstr>JAVA</vt:lpstr>
      <vt:lpstr>JAVA</vt:lpstr>
      <vt:lpstr>데이타 타입 Data Type - 숫자형과 문자형, 불린</vt:lpstr>
      <vt:lpstr>데이타 타입 Data Type - 숫자형과 문자형, 불린</vt:lpstr>
      <vt:lpstr>데이타 타입 Data Type - 숫자형과 문자형, 불린</vt:lpstr>
      <vt:lpstr>그 외의 데이타 타입</vt:lpstr>
      <vt:lpstr>그 외의 데이타 타입</vt:lpstr>
      <vt:lpstr>JAVA의 변수Variable 선언</vt:lpstr>
      <vt:lpstr>코드의 설명 : 주석 Comment과 세미콜론</vt:lpstr>
      <vt:lpstr>코드의 설명 : 주석 Comment과 세미콜론</vt:lpstr>
      <vt:lpstr>코드의 확인 : print와 println</vt:lpstr>
      <vt:lpstr>코드의 확인 : print와 println</vt:lpstr>
      <vt:lpstr>연산의 종류 - 산술 연산자</vt:lpstr>
      <vt:lpstr>연산의 종류 - 단항 연산자</vt:lpstr>
      <vt:lpstr>연산의 종류 - 관계 연산자</vt:lpstr>
      <vt:lpstr>연산의 종류 - 논리 연산자</vt:lpstr>
      <vt:lpstr>조건문</vt:lpstr>
      <vt:lpstr>조건문</vt:lpstr>
      <vt:lpstr>프로그래밍에서의 조건문</vt:lpstr>
      <vt:lpstr>프로그래밍에서의 조건문</vt:lpstr>
      <vt:lpstr>프로그래밍에서의 조건문</vt:lpstr>
      <vt:lpstr>프로그래밍에서의 조건문</vt:lpstr>
      <vt:lpstr>조건문 if</vt:lpstr>
      <vt:lpstr>코드의 반복 - While</vt:lpstr>
      <vt:lpstr>코드의 반복 - For</vt:lpstr>
      <vt:lpstr>반복문의 제어 - break와 continue</vt:lpstr>
      <vt:lpstr>2. IDE에서  직접 코딩하기</vt:lpstr>
      <vt:lpstr>What is IDE?</vt:lpstr>
      <vt:lpstr>0. GoormIde 아이디 만들기</vt:lpstr>
      <vt:lpstr>0. GoormIde 아이디 만들기</vt:lpstr>
      <vt:lpstr>0. GoormIde 아이디 만들기</vt:lpstr>
      <vt:lpstr>예제) 숫자 1, 문자열 “1” ,문자열 ”안녕” 출력하기</vt:lpstr>
      <vt:lpstr>예제) 문제를 풀어봅시다. </vt:lpstr>
      <vt:lpstr>예제1) 1부터 10까지 3의 배수를 제외한 정수 출력하기</vt:lpstr>
      <vt:lpstr>예제1) 1부터 10까지 3의 배수를 제외한 정수 출력하기</vt:lpstr>
      <vt:lpstr>예제2) 사용자로부터 정보들을 입력받아 출력하세요</vt:lpstr>
      <vt:lpstr>예제2) 사용자로부터 정보들을 입력받아 출력하세요</vt:lpstr>
      <vt:lpstr>예제2) 사용자로부터 정보들을 입력받아 출력하세요</vt:lpstr>
      <vt:lpstr>예제3) 1부터 30까지 정수 중 랜덤한 정수 3개만 출력하기</vt:lpstr>
      <vt:lpstr>예제4) 사용자로부터 정보들을 계속 입력받아 보세요.</vt:lpstr>
      <vt:lpstr>예제4) 사용자로부터 정보들을 계속 입력받아 보세요.</vt:lpstr>
      <vt:lpstr>3. ANDROID STUDIO</vt:lpstr>
      <vt:lpstr>Mobile Application with Android Studio</vt:lpstr>
      <vt:lpstr>xml과 java</vt:lpstr>
      <vt:lpstr>Navigation</vt:lpstr>
      <vt:lpstr>4. Bottom Navigation 만들기</vt:lpstr>
      <vt:lpstr>Bottom Navigation 만들기 1</vt:lpstr>
      <vt:lpstr>Bottom Navigation 만들기 2</vt:lpstr>
      <vt:lpstr>Bottom Navigation 만들기 3</vt:lpstr>
      <vt:lpstr>Bottom Navigation 만들기 4</vt:lpstr>
      <vt:lpstr>Bottom Navigation 만들기 5</vt:lpstr>
      <vt:lpstr>Bottom Navigation 만들기 6</vt:lpstr>
      <vt:lpstr>Bottom Navigation 만들기 7</vt:lpstr>
      <vt:lpstr>Bottom Navigation 만들기 8</vt:lpstr>
      <vt:lpstr>Bottom Navigation 만들기 9</vt:lpstr>
      <vt:lpstr>5. 가상머신을 만들어       확인하기</vt:lpstr>
      <vt:lpstr>ADV 매니저를 통해 가상머신 만들기</vt:lpstr>
      <vt:lpstr>ADV 매니저를 통해 가상머신 만들기</vt:lpstr>
      <vt:lpstr>ADV 매니저를 통해 가상머신 만들기</vt:lpstr>
      <vt:lpstr>6. 달력 뷰 만들기</vt:lpstr>
      <vt:lpstr>Calendar View 만들기(XML)</vt:lpstr>
      <vt:lpstr>Calendar View 만들기(XML)</vt:lpstr>
      <vt:lpstr>Calendar View 만들기(XML)</vt:lpstr>
      <vt:lpstr>Calendar View 만들기(JAVA)</vt:lpstr>
      <vt:lpstr>Calendar View 만들기(JAVA)</vt:lpstr>
      <vt:lpstr>Calendar View 만들기(JAVA)</vt:lpstr>
      <vt:lpstr>Calendar View 만들기(JAVA)</vt:lpstr>
      <vt:lpstr>Calendar View 만들기(JAVA)</vt:lpstr>
      <vt:lpstr>Calendar View 만들기(JAVA)</vt:lpstr>
      <vt:lpstr>Calendar View 만들기(JAVA)</vt:lpstr>
      <vt:lpstr>선택한 날짜에 일정이 있는지 확인하기</vt:lpstr>
      <vt:lpstr>선택한 날짜에 일정이 있는지 확인하기</vt:lpstr>
      <vt:lpstr>선택한 날짜에 일정이 있는지 확인하기</vt:lpstr>
      <vt:lpstr>선택한 날짜에 일정이 있는지 확인하기</vt:lpstr>
      <vt:lpstr>선택한 날짜에 일정이 있는지 확인하기</vt:lpstr>
      <vt:lpstr>7. 구글 지도 API 사용하기</vt:lpstr>
      <vt:lpstr>API란?</vt:lpstr>
      <vt:lpstr>menifest 파일 수정</vt:lpstr>
      <vt:lpstr>menifest 파일 수정</vt:lpstr>
      <vt:lpstr>menifest 파일 수정</vt:lpstr>
      <vt:lpstr>xml 파일 수정</vt:lpstr>
      <vt:lpstr>xml 파일 수정</vt:lpstr>
      <vt:lpstr>java 파일 수정</vt:lpstr>
      <vt:lpstr>java 파일 수정</vt:lpstr>
      <vt:lpstr>java 파일 수정</vt:lpstr>
      <vt:lpstr>java 파일 수정</vt:lpstr>
      <vt:lpstr>java 파일 수정</vt:lpstr>
      <vt:lpstr>java 파일 수정</vt:lpstr>
      <vt:lpstr>java 파일 수정</vt:lpstr>
      <vt:lpstr>8. Array를 이용한     Lottery 만들기</vt:lpstr>
      <vt:lpstr>로또 화면 만들기(XML)</vt:lpstr>
      <vt:lpstr>로또 화면 만들기(XML)</vt:lpstr>
      <vt:lpstr>로또 화면 만들기(XML)</vt:lpstr>
      <vt:lpstr>자동으로 숫자가 바뀌는 함수 짜기</vt:lpstr>
      <vt:lpstr>버튼이 눌리면, 함수가 실행되도록 하기</vt:lpstr>
      <vt:lpstr>실제 가상머신에서 돌려보기</vt:lpstr>
      <vt:lpstr>실제 가상머신에서 돌려보기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Studio with JAVA</dc:title>
  <cp:lastModifiedBy>kaist</cp:lastModifiedBy>
  <cp:revision>21</cp:revision>
  <dcterms:modified xsi:type="dcterms:W3CDTF">2018-12-16T04:13:56Z</dcterms:modified>
</cp:coreProperties>
</file>